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  <p:sldMasterId id="2147483663" r:id="rId3"/>
  </p:sldMasterIdLst>
  <p:notesMasterIdLst>
    <p:notesMasterId r:id="rId34"/>
  </p:notesMasterIdLst>
  <p:sldIdLst>
    <p:sldId id="601" r:id="rId4"/>
    <p:sldId id="648" r:id="rId5"/>
    <p:sldId id="656" r:id="rId6"/>
    <p:sldId id="672" r:id="rId7"/>
    <p:sldId id="681" r:id="rId8"/>
    <p:sldId id="665" r:id="rId9"/>
    <p:sldId id="673" r:id="rId10"/>
    <p:sldId id="684" r:id="rId11"/>
    <p:sldId id="662" r:id="rId12"/>
    <p:sldId id="664" r:id="rId13"/>
    <p:sldId id="670" r:id="rId14"/>
    <p:sldId id="588" r:id="rId15"/>
    <p:sldId id="659" r:id="rId16"/>
    <p:sldId id="660" r:id="rId17"/>
    <p:sldId id="687" r:id="rId18"/>
    <p:sldId id="669" r:id="rId19"/>
    <p:sldId id="667" r:id="rId20"/>
    <p:sldId id="676" r:id="rId21"/>
    <p:sldId id="677" r:id="rId22"/>
    <p:sldId id="679" r:id="rId23"/>
    <p:sldId id="678" r:id="rId24"/>
    <p:sldId id="668" r:id="rId25"/>
    <p:sldId id="686" r:id="rId26"/>
    <p:sldId id="666" r:id="rId27"/>
    <p:sldId id="674" r:id="rId28"/>
    <p:sldId id="680" r:id="rId29"/>
    <p:sldId id="682" r:id="rId30"/>
    <p:sldId id="683" r:id="rId31"/>
    <p:sldId id="685" r:id="rId32"/>
    <p:sldId id="671" r:id="rId33"/>
  </p:sldIdLst>
  <p:sldSz cx="9144000" cy="5143500" type="screen16x9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4080"/>
    <a:srgbClr val="800000"/>
    <a:srgbClr val="CC0000"/>
    <a:srgbClr val="FFFFFF"/>
    <a:srgbClr val="990000"/>
    <a:srgbClr val="2929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89243" autoAdjust="0"/>
  </p:normalViewPr>
  <p:slideViewPr>
    <p:cSldViewPr>
      <p:cViewPr varScale="1">
        <p:scale>
          <a:sx n="133" d="100"/>
          <a:sy n="133" d="100"/>
        </p:scale>
        <p:origin x="-272" y="-10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9" Type="http://schemas.openxmlformats.org/officeDocument/2006/relationships/slide" Target="slides/slide6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33" Type="http://schemas.openxmlformats.org/officeDocument/2006/relationships/slide" Target="slides/slide30.xml"/><Relationship Id="rId34" Type="http://schemas.openxmlformats.org/officeDocument/2006/relationships/notesMaster" Target="notesMasters/notesMaster1.xml"/><Relationship Id="rId35" Type="http://schemas.openxmlformats.org/officeDocument/2006/relationships/printerSettings" Target="printerSettings/printerSettings1.bin"/><Relationship Id="rId36" Type="http://schemas.openxmlformats.org/officeDocument/2006/relationships/presProps" Target="presProps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37" Type="http://schemas.openxmlformats.org/officeDocument/2006/relationships/viewProps" Target="viewProps.xml"/><Relationship Id="rId38" Type="http://schemas.openxmlformats.org/officeDocument/2006/relationships/theme" Target="theme/theme1.xml"/><Relationship Id="rId3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31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0D74517E-9566-4845-B2F5-19454197585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04375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A65B862-A16B-F040-8F2F-AA0FCF6E34DC}" type="slidenum">
              <a:rPr lang="en-US"/>
              <a:pPr/>
              <a:t>1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37ECE4C-608C-1046-9BA5-598B12F1CBEC}" type="slidenum">
              <a:rPr lang="en-US">
                <a:solidFill>
                  <a:prstClr val="black"/>
                </a:solidFill>
              </a:rPr>
              <a:pPr/>
              <a:t>13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1218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218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37ECE4C-608C-1046-9BA5-598B12F1CBEC}" type="slidenum">
              <a:rPr lang="en-US">
                <a:solidFill>
                  <a:prstClr val="black"/>
                </a:solidFill>
              </a:rPr>
              <a:pPr/>
              <a:t>14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1218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218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37ECE4C-608C-1046-9BA5-598B12F1CBEC}" type="slidenum">
              <a:rPr lang="en-US">
                <a:solidFill>
                  <a:prstClr val="black"/>
                </a:solidFill>
              </a:rPr>
              <a:pPr/>
              <a:t>15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1218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218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37ECE4C-608C-1046-9BA5-598B12F1CBEC}" type="slidenum">
              <a:rPr lang="en-US">
                <a:solidFill>
                  <a:prstClr val="black"/>
                </a:solidFill>
              </a:rPr>
              <a:pPr/>
              <a:t>25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1218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218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A97D769-6D89-DB4B-A153-D4B2DEEF8C17}" type="slidenum">
              <a:rPr lang="en-US"/>
              <a:pPr/>
              <a:t>30</a:t>
            </a:fld>
            <a:endParaRPr lang="en-US"/>
          </a:p>
        </p:txBody>
      </p:sp>
      <p:sp>
        <p:nvSpPr>
          <p:cNvPr id="74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37ECE4C-608C-1046-9BA5-598B12F1CBEC}" type="slidenum">
              <a:rPr lang="en-US">
                <a:solidFill>
                  <a:prstClr val="black"/>
                </a:solidFill>
              </a:rPr>
              <a:pPr/>
              <a:t>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1218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218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37ECE4C-608C-1046-9BA5-598B12F1CBEC}" type="slidenum">
              <a:rPr lang="en-US">
                <a:solidFill>
                  <a:prstClr val="black"/>
                </a:solidFill>
              </a:rPr>
              <a:pPr/>
              <a:t>6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1218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218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37ECE4C-608C-1046-9BA5-598B12F1CBEC}" type="slidenum">
              <a:rPr lang="en-US">
                <a:solidFill>
                  <a:prstClr val="black"/>
                </a:solidFill>
              </a:rPr>
              <a:pPr/>
              <a:t>7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1218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218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37ECE4C-608C-1046-9BA5-598B12F1CBEC}" type="slidenum">
              <a:rPr lang="en-US">
                <a:solidFill>
                  <a:prstClr val="black"/>
                </a:solidFill>
              </a:rPr>
              <a:pPr/>
              <a:t>8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1218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218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37ECE4C-608C-1046-9BA5-598B12F1CBEC}" type="slidenum">
              <a:rPr lang="en-US">
                <a:solidFill>
                  <a:prstClr val="black"/>
                </a:solidFill>
              </a:rPr>
              <a:pPr/>
              <a:t>9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1218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218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37ECE4C-608C-1046-9BA5-598B12F1CBEC}" type="slidenum">
              <a:rPr lang="en-US">
                <a:solidFill>
                  <a:prstClr val="black"/>
                </a:solidFill>
              </a:rPr>
              <a:pPr/>
              <a:t>10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1218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218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37ECE4C-608C-1046-9BA5-598B12F1CBEC}" type="slidenum">
              <a:rPr lang="en-US">
                <a:solidFill>
                  <a:prstClr val="black"/>
                </a:solidFill>
              </a:rPr>
              <a:pPr/>
              <a:t>11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1218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218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37ECE4C-608C-1046-9BA5-598B12F1CBEC}" type="slidenum">
              <a:rPr lang="en-US">
                <a:solidFill>
                  <a:prstClr val="black"/>
                </a:solidFill>
              </a:rPr>
              <a:pPr/>
              <a:t>12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1218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218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77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B3F74CA-6666-AB4C-A184-43E9117CB26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12D26B-0FE5-FC45-8A07-E791CF3C574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80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80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F530D3F-0F34-494C-ADAD-2222A03F64C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17830-0F53-F441-9194-C4AEE5B4D792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11/11/20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84FFB-830A-BE49-841C-2BC3B5E2BEF2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77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17830-0F53-F441-9194-C4AEE5B4D792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11/11/20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84FFB-830A-BE49-841C-2BC3B5E2BEF2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17830-0F53-F441-9194-C4AEE5B4D792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11/11/20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84FFB-830A-BE49-841C-2BC3B5E2BEF2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393048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44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17830-0F53-F441-9194-C4AEE5B4D792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11/11/20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84FFB-830A-BE49-841C-2BC3B5E2BEF2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22689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D2273A1-24EC-2B42-A0A2-5B4C3266A6B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D96E157-2AF5-0340-B1BB-DD8DDDFB385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71B612-5346-6E43-965B-372D88608B4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3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3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EA37A0-833C-CF4B-947D-0F231E84D9E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BD5DFCC-252B-6D4F-A205-57209A4F282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7939B64-491C-1045-A700-68A99BEFDC3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19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846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19" y="1076328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6EBEAA8-F5EA-3241-AF58-7F143472CB9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61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98BE2A4-2152-C44E-928E-F55CDA4F264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5.xml"/><Relationship Id="rId3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05979"/>
            <a:ext cx="8229600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00151"/>
            <a:ext cx="8229600" cy="3394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4683919"/>
            <a:ext cx="2133600" cy="357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4683919"/>
            <a:ext cx="2895600" cy="357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4683919"/>
            <a:ext cx="2133600" cy="357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>
              <a:defRPr/>
            </a:pPr>
            <a:fld id="{50B69FBE-9FA0-0B43-9AC9-B5EA79A8778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fld id="{1D917830-0F53-F441-9194-C4AEE5B4D792}" type="datetimeFigureOut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t>11/11/20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fld id="{A6784FFB-830A-BE49-841C-2BC3B5E2BEF2}" type="slidenum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fld id="{1D917830-0F53-F441-9194-C4AEE5B4D792}" type="datetimeFigureOut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t>11/11/20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fld id="{A6784FFB-830A-BE49-841C-2BC3B5E2BEF2}" type="slidenum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9229927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4" r:id="rId1"/>
    <p:sldLayoutId id="2147483665" r:id="rId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image" Target="../media/image32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37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5" Type="http://schemas.openxmlformats.org/officeDocument/2006/relationships/image" Target="../media/image47.png"/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jp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48.png"/><Relationship Id="rId3" Type="http://schemas.openxmlformats.org/officeDocument/2006/relationships/image" Target="../media/image4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50.png"/><Relationship Id="rId3" Type="http://schemas.openxmlformats.org/officeDocument/2006/relationships/image" Target="../media/image5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52.jpeg"/><Relationship Id="rId3" Type="http://schemas.openxmlformats.org/officeDocument/2006/relationships/image" Target="../media/image5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5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4" Type="http://schemas.openxmlformats.org/officeDocument/2006/relationships/image" Target="../media/image57.png"/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5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4" Type="http://schemas.openxmlformats.org/officeDocument/2006/relationships/image" Target="../media/image59.png"/><Relationship Id="rId5" Type="http://schemas.openxmlformats.org/officeDocument/2006/relationships/image" Target="../media/image60.png"/><Relationship Id="rId6" Type="http://schemas.openxmlformats.org/officeDocument/2006/relationships/image" Target="../media/image61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4" Type="http://schemas.openxmlformats.org/officeDocument/2006/relationships/image" Target="../media/image64.png"/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6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4" Type="http://schemas.openxmlformats.org/officeDocument/2006/relationships/image" Target="../media/image10.jpg"/><Relationship Id="rId5" Type="http://schemas.openxmlformats.org/officeDocument/2006/relationships/image" Target="../media/image11.jp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9" Type="http://schemas.openxmlformats.org/officeDocument/2006/relationships/image" Target="../media/image70.png"/><Relationship Id="rId20" Type="http://schemas.openxmlformats.org/officeDocument/2006/relationships/image" Target="../media/image79.png"/><Relationship Id="rId10" Type="http://schemas.openxmlformats.org/officeDocument/2006/relationships/image" Target="../media/image71.png"/><Relationship Id="rId11" Type="http://schemas.openxmlformats.org/officeDocument/2006/relationships/image" Target="../media/image72.jpg"/><Relationship Id="rId12" Type="http://schemas.openxmlformats.org/officeDocument/2006/relationships/image" Target="../media/image73.png"/><Relationship Id="rId13" Type="http://schemas.openxmlformats.org/officeDocument/2006/relationships/image" Target="../media/image1.png"/><Relationship Id="rId14" Type="http://schemas.openxmlformats.org/officeDocument/2006/relationships/image" Target="../media/image32.png"/><Relationship Id="rId15" Type="http://schemas.openxmlformats.org/officeDocument/2006/relationships/image" Target="../media/image74.jpg"/><Relationship Id="rId16" Type="http://schemas.openxmlformats.org/officeDocument/2006/relationships/image" Target="../media/image75.jpg"/><Relationship Id="rId17" Type="http://schemas.openxmlformats.org/officeDocument/2006/relationships/image" Target="../media/image76.png"/><Relationship Id="rId18" Type="http://schemas.openxmlformats.org/officeDocument/2006/relationships/image" Target="../media/image77.png"/><Relationship Id="rId19" Type="http://schemas.openxmlformats.org/officeDocument/2006/relationships/image" Target="../media/image78.png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5.png"/><Relationship Id="rId4" Type="http://schemas.openxmlformats.org/officeDocument/2006/relationships/image" Target="../media/image66.png"/><Relationship Id="rId5" Type="http://schemas.openxmlformats.org/officeDocument/2006/relationships/image" Target="../media/image67.png"/><Relationship Id="rId6" Type="http://schemas.openxmlformats.org/officeDocument/2006/relationships/image" Target="../media/image53.png"/><Relationship Id="rId7" Type="http://schemas.openxmlformats.org/officeDocument/2006/relationships/image" Target="../media/image68.png"/><Relationship Id="rId8" Type="http://schemas.openxmlformats.org/officeDocument/2006/relationships/image" Target="../media/image6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6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27584" y="51470"/>
            <a:ext cx="792316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 smtClean="0">
                <a:latin typeface="Bernard MT Condensed"/>
                <a:cs typeface="Bernard MT Condensed"/>
              </a:rPr>
              <a:t>A Frosted Window: Sharing Chemical Data in Open Drug Discovery Networks</a:t>
            </a:r>
            <a:endParaRPr lang="en-US" sz="2600" dirty="0">
              <a:latin typeface="Bernard MT Condensed"/>
              <a:cs typeface="Bernard MT Condensed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1635646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 smtClean="0">
                <a:latin typeface="American Typewriter"/>
                <a:cs typeface="American Typewriter"/>
              </a:rPr>
              <a:t>Prof Matthew H. Todd</a:t>
            </a:r>
            <a:r>
              <a:rPr lang="en-US" i="1" dirty="0">
                <a:latin typeface="American Typewriter"/>
                <a:cs typeface="American Typewriter"/>
              </a:rPr>
              <a:t> </a:t>
            </a:r>
            <a:r>
              <a:rPr lang="en-US" i="1" dirty="0" smtClean="0">
                <a:latin typeface="American Typewriter"/>
                <a:cs typeface="American Typewriter"/>
              </a:rPr>
              <a:t>(@</a:t>
            </a:r>
            <a:r>
              <a:rPr lang="en-US" i="1" dirty="0" err="1" smtClean="0">
                <a:latin typeface="American Typewriter"/>
                <a:cs typeface="American Typewriter"/>
              </a:rPr>
              <a:t>mattoddchem</a:t>
            </a:r>
            <a:r>
              <a:rPr lang="en-US" i="1" dirty="0" smtClean="0">
                <a:latin typeface="American Typewriter"/>
                <a:cs typeface="American Typewriter"/>
              </a:rPr>
              <a:t>)</a:t>
            </a:r>
          </a:p>
          <a:p>
            <a:pPr algn="ctr"/>
            <a:r>
              <a:rPr lang="en-US" i="1" dirty="0" smtClean="0">
                <a:latin typeface="American Typewriter"/>
                <a:cs typeface="American Typewriter"/>
              </a:rPr>
              <a:t>University College London</a:t>
            </a:r>
            <a:endParaRPr lang="en-US" i="1" dirty="0">
              <a:latin typeface="American Typewriter"/>
              <a:cs typeface="American Typewriter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985105"/>
            <a:ext cx="914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107504" y="2643758"/>
            <a:ext cx="8293164" cy="10874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1000"/>
              </a:spcBef>
            </a:pPr>
            <a:r>
              <a:rPr lang="en-US" sz="1600" dirty="0" smtClean="0">
                <a:latin typeface="American Typewriter"/>
                <a:cs typeface="American Typewriter"/>
              </a:rPr>
              <a:t>1) </a:t>
            </a:r>
            <a:r>
              <a:rPr lang="en-US" sz="1600" dirty="0" smtClean="0">
                <a:latin typeface="American Typewriter"/>
                <a:cs typeface="American Typewriter"/>
              </a:rPr>
              <a:t>What Have We Been Doing?</a:t>
            </a:r>
            <a:endParaRPr lang="en-US" sz="1600" dirty="0" smtClean="0">
              <a:latin typeface="American Typewriter"/>
              <a:cs typeface="American Typewriter"/>
            </a:endParaRPr>
          </a:p>
          <a:p>
            <a:pPr algn="ctr">
              <a:spcBef>
                <a:spcPts val="1000"/>
              </a:spcBef>
            </a:pPr>
            <a:r>
              <a:rPr lang="en-US" sz="1600" dirty="0" smtClean="0">
                <a:latin typeface="American Typewriter"/>
                <a:cs typeface="American Typewriter"/>
              </a:rPr>
              <a:t>2) </a:t>
            </a:r>
            <a:r>
              <a:rPr lang="en-US" sz="1600" dirty="0" smtClean="0">
                <a:latin typeface="American Typewriter"/>
                <a:cs typeface="American Typewriter"/>
              </a:rPr>
              <a:t>Why We Want to Scale Up</a:t>
            </a:r>
            <a:endParaRPr lang="en-US" sz="1600" dirty="0" smtClean="0">
              <a:latin typeface="American Typewriter"/>
              <a:cs typeface="American Typewriter"/>
            </a:endParaRPr>
          </a:p>
          <a:p>
            <a:pPr algn="ctr">
              <a:spcBef>
                <a:spcPts val="1000"/>
              </a:spcBef>
            </a:pPr>
            <a:r>
              <a:rPr lang="en-US" sz="1600" dirty="0" smtClean="0">
                <a:latin typeface="American Typewriter"/>
                <a:cs typeface="American Typewriter"/>
              </a:rPr>
              <a:t>3) </a:t>
            </a:r>
            <a:r>
              <a:rPr lang="en-US" sz="1600" dirty="0" smtClean="0">
                <a:latin typeface="American Typewriter"/>
                <a:cs typeface="American Typewriter"/>
              </a:rPr>
              <a:t>What Solutions for Open Data Will Scale Well?</a:t>
            </a:r>
            <a:endParaRPr lang="en-US" sz="1600" dirty="0">
              <a:latin typeface="American Typewriter"/>
              <a:cs typeface="American Typewriter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51520" y="4371950"/>
            <a:ext cx="83529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>
                <a:latin typeface="American Typewriter"/>
                <a:cs typeface="American Typewriter"/>
              </a:rPr>
              <a:t>Open Chemical Science: Data for </a:t>
            </a:r>
            <a:r>
              <a:rPr lang="en-US" sz="1400" i="1" dirty="0" smtClean="0">
                <a:latin typeface="American Typewriter"/>
                <a:cs typeface="American Typewriter"/>
              </a:rPr>
              <a:t>Chemistry, 12</a:t>
            </a:r>
            <a:r>
              <a:rPr lang="en-US" sz="1400" i="1" baseline="30000" dirty="0" smtClean="0">
                <a:latin typeface="American Typewriter"/>
                <a:cs typeface="American Typewriter"/>
              </a:rPr>
              <a:t>th</a:t>
            </a:r>
            <a:r>
              <a:rPr lang="en-US" sz="1400" i="1" dirty="0" smtClean="0">
                <a:latin typeface="American Typewriter"/>
                <a:cs typeface="American Typewriter"/>
              </a:rPr>
              <a:t> Nov 2020</a:t>
            </a:r>
            <a:endParaRPr lang="en-US" sz="1400" i="1" dirty="0">
              <a:latin typeface="American Typewriter"/>
              <a:cs typeface="American Typewriter"/>
            </a:endParaRPr>
          </a:p>
        </p:txBody>
      </p:sp>
      <p:pic>
        <p:nvPicPr>
          <p:cNvPr id="34" name="Picture 33" descr="Screen Shot 2019-01-15 at 1.53.18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251144" y="338359"/>
            <a:ext cx="951570" cy="341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9901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ox 3"/>
          <p:cNvSpPr txBox="1">
            <a:spLocks noChangeArrowheads="1"/>
          </p:cNvSpPr>
          <p:nvPr/>
        </p:nvSpPr>
        <p:spPr bwMode="auto">
          <a:xfrm>
            <a:off x="0" y="218133"/>
            <a:ext cx="9144000" cy="646331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3600" dirty="0" smtClean="0">
                <a:solidFill>
                  <a:prstClr val="black"/>
                </a:solidFill>
                <a:latin typeface="Calibri"/>
              </a:rPr>
              <a:t>The Challenge of the Next Pandemic</a:t>
            </a:r>
            <a:endParaRPr lang="en-US" sz="36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521514" y="-20538"/>
            <a:ext cx="5697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prstClr val="white"/>
                </a:solidFill>
              </a:rPr>
              <a:t>10</a:t>
            </a:r>
            <a:r>
              <a:rPr lang="en-US" sz="1200" dirty="0" smtClean="0">
                <a:solidFill>
                  <a:prstClr val="white"/>
                </a:solidFill>
              </a:rPr>
              <a:t>/30</a:t>
            </a:r>
            <a:endParaRPr lang="en-US" sz="1200" dirty="0">
              <a:solidFill>
                <a:prstClr val="white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71600" y="2211710"/>
            <a:ext cx="69847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Who would fund drug discovery and development </a:t>
            </a:r>
            <a:r>
              <a:rPr lang="en-US" sz="2400" i="1" dirty="0" smtClean="0"/>
              <a:t>for a disease that does not yet exist?</a:t>
            </a:r>
            <a:endParaRPr 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31069983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ox 3"/>
          <p:cNvSpPr txBox="1">
            <a:spLocks noChangeArrowheads="1"/>
          </p:cNvSpPr>
          <p:nvPr/>
        </p:nvSpPr>
        <p:spPr bwMode="auto">
          <a:xfrm>
            <a:off x="0" y="218133"/>
            <a:ext cx="9144000" cy="646331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3600" dirty="0" smtClean="0">
                <a:solidFill>
                  <a:prstClr val="black"/>
                </a:solidFill>
                <a:latin typeface="Calibri"/>
              </a:rPr>
              <a:t>Target 2035</a:t>
            </a:r>
            <a:endParaRPr lang="en-US" sz="36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521514" y="-20538"/>
            <a:ext cx="5583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prstClr val="white"/>
                </a:solidFill>
              </a:rPr>
              <a:t>11</a:t>
            </a:r>
            <a:r>
              <a:rPr lang="en-US" sz="1200" dirty="0" smtClean="0">
                <a:solidFill>
                  <a:prstClr val="white"/>
                </a:solidFill>
              </a:rPr>
              <a:t>/30</a:t>
            </a:r>
            <a:endParaRPr lang="en-US" sz="1200" dirty="0">
              <a:solidFill>
                <a:prstClr val="white"/>
              </a:solidFill>
            </a:endParaRPr>
          </a:p>
        </p:txBody>
      </p:sp>
      <p:pic>
        <p:nvPicPr>
          <p:cNvPr id="3" name="Picture 2" descr="Screen Shot 2020-11-11 at 9.53.5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915566"/>
            <a:ext cx="6123795" cy="4188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597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ox 3"/>
          <p:cNvSpPr txBox="1">
            <a:spLocks noChangeArrowheads="1"/>
          </p:cNvSpPr>
          <p:nvPr/>
        </p:nvSpPr>
        <p:spPr bwMode="auto">
          <a:xfrm>
            <a:off x="0" y="267494"/>
            <a:ext cx="9144000" cy="769441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4400" dirty="0" smtClean="0">
                <a:solidFill>
                  <a:prstClr val="black"/>
                </a:solidFill>
                <a:latin typeface="Calibri"/>
              </a:rPr>
              <a:t>We Know Patents Aren’t Necessary</a:t>
            </a:r>
            <a:endParaRPr lang="en-US" sz="44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059832" y="1164694"/>
            <a:ext cx="27363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 smtClean="0">
                <a:solidFill>
                  <a:srgbClr val="BFBFBF"/>
                </a:solidFill>
              </a:rPr>
              <a:t>Penicillin, The Polio Vaccine</a:t>
            </a:r>
          </a:p>
          <a:p>
            <a:pPr algn="ctr"/>
            <a:endParaRPr lang="en-US" sz="1600" i="1" dirty="0" smtClean="0">
              <a:solidFill>
                <a:srgbClr val="BFBFBF"/>
              </a:solidFill>
            </a:endParaRPr>
          </a:p>
          <a:p>
            <a:pPr algn="ctr"/>
            <a:r>
              <a:rPr lang="en-US" sz="1600" i="1" dirty="0" smtClean="0"/>
              <a:t>ASAQ/</a:t>
            </a:r>
            <a:r>
              <a:rPr lang="en-US" sz="1600" i="1" dirty="0" err="1" smtClean="0"/>
              <a:t>Coarsucam</a:t>
            </a:r>
            <a:endParaRPr lang="en-US" sz="1600" i="1" dirty="0" smtClean="0"/>
          </a:p>
        </p:txBody>
      </p:sp>
      <p:sp>
        <p:nvSpPr>
          <p:cNvPr id="23" name="TextBox 22"/>
          <p:cNvSpPr txBox="1"/>
          <p:nvPr/>
        </p:nvSpPr>
        <p:spPr>
          <a:xfrm>
            <a:off x="3059832" y="3507854"/>
            <a:ext cx="2736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 err="1" smtClean="0">
                <a:solidFill>
                  <a:srgbClr val="FFFFFF"/>
                </a:solidFill>
              </a:rPr>
              <a:t>Fexinidazole</a:t>
            </a:r>
            <a:endParaRPr lang="en-US" sz="1600" i="1" dirty="0">
              <a:solidFill>
                <a:srgbClr val="FFFFFF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07504" y="3057804"/>
            <a:ext cx="90364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00" dirty="0" smtClean="0">
                <a:solidFill>
                  <a:srgbClr val="7F7F7F"/>
                </a:solidFill>
              </a:rPr>
              <a:t>Bompart F, </a:t>
            </a:r>
            <a:r>
              <a:rPr lang="fr-FR" sz="1000" dirty="0" err="1" smtClean="0">
                <a:solidFill>
                  <a:srgbClr val="7F7F7F"/>
                </a:solidFill>
              </a:rPr>
              <a:t>Kiechel</a:t>
            </a:r>
            <a:r>
              <a:rPr lang="fr-FR" sz="1000" dirty="0" smtClean="0">
                <a:solidFill>
                  <a:srgbClr val="7F7F7F"/>
                </a:solidFill>
              </a:rPr>
              <a:t> JR, </a:t>
            </a:r>
            <a:r>
              <a:rPr lang="fr-FR" sz="1000" dirty="0" err="1" smtClean="0">
                <a:solidFill>
                  <a:srgbClr val="7F7F7F"/>
                </a:solidFill>
              </a:rPr>
              <a:t>Sebbag</a:t>
            </a:r>
            <a:r>
              <a:rPr lang="fr-FR" sz="1000" dirty="0" smtClean="0">
                <a:solidFill>
                  <a:srgbClr val="7F7F7F"/>
                </a:solidFill>
              </a:rPr>
              <a:t> R, </a:t>
            </a:r>
            <a:r>
              <a:rPr lang="fr-FR" sz="1000" dirty="0" err="1" smtClean="0">
                <a:solidFill>
                  <a:srgbClr val="7F7F7F"/>
                </a:solidFill>
              </a:rPr>
              <a:t>Pecoul</a:t>
            </a:r>
            <a:r>
              <a:rPr lang="fr-FR" sz="1000" dirty="0" smtClean="0">
                <a:solidFill>
                  <a:srgbClr val="7F7F7F"/>
                </a:solidFill>
              </a:rPr>
              <a:t> B (2011) </a:t>
            </a:r>
            <a:r>
              <a:rPr lang="fr-FR" sz="1000" dirty="0" err="1" smtClean="0">
                <a:solidFill>
                  <a:srgbClr val="7F7F7F"/>
                </a:solidFill>
              </a:rPr>
              <a:t>Innovative</a:t>
            </a:r>
            <a:r>
              <a:rPr lang="fr-FR" sz="1000" dirty="0" smtClean="0">
                <a:solidFill>
                  <a:srgbClr val="7F7F7F"/>
                </a:solidFill>
              </a:rPr>
              <a:t> Public-</a:t>
            </a:r>
            <a:r>
              <a:rPr lang="fr-FR" sz="1000" dirty="0" err="1" smtClean="0">
                <a:solidFill>
                  <a:srgbClr val="7F7F7F"/>
                </a:solidFill>
              </a:rPr>
              <a:t>Private</a:t>
            </a:r>
            <a:r>
              <a:rPr lang="fr-FR" sz="1000" dirty="0" smtClean="0">
                <a:solidFill>
                  <a:srgbClr val="7F7F7F"/>
                </a:solidFill>
              </a:rPr>
              <a:t> </a:t>
            </a:r>
            <a:r>
              <a:rPr lang="fr-FR" sz="1000" dirty="0" err="1" smtClean="0">
                <a:solidFill>
                  <a:srgbClr val="7F7F7F"/>
                </a:solidFill>
              </a:rPr>
              <a:t>Partnerships</a:t>
            </a:r>
            <a:r>
              <a:rPr lang="fr-FR" sz="1000" dirty="0" smtClean="0">
                <a:solidFill>
                  <a:srgbClr val="7F7F7F"/>
                </a:solidFill>
              </a:rPr>
              <a:t> to </a:t>
            </a:r>
            <a:r>
              <a:rPr lang="fr-FR" sz="1000" dirty="0" err="1" smtClean="0">
                <a:solidFill>
                  <a:srgbClr val="7F7F7F"/>
                </a:solidFill>
              </a:rPr>
              <a:t>Maximize</a:t>
            </a:r>
            <a:r>
              <a:rPr lang="fr-FR" sz="1000" dirty="0" smtClean="0">
                <a:solidFill>
                  <a:srgbClr val="7F7F7F"/>
                </a:solidFill>
              </a:rPr>
              <a:t> the </a:t>
            </a:r>
            <a:r>
              <a:rPr lang="fr-FR" sz="1000" dirty="0" err="1" smtClean="0">
                <a:solidFill>
                  <a:srgbClr val="7F7F7F"/>
                </a:solidFill>
              </a:rPr>
              <a:t>Delivery</a:t>
            </a:r>
            <a:r>
              <a:rPr lang="fr-FR" sz="1000" dirty="0" smtClean="0">
                <a:solidFill>
                  <a:srgbClr val="7F7F7F"/>
                </a:solidFill>
              </a:rPr>
              <a:t> of Anti-</a:t>
            </a:r>
            <a:r>
              <a:rPr lang="fr-FR" sz="1000" dirty="0" err="1" smtClean="0">
                <a:solidFill>
                  <a:srgbClr val="7F7F7F"/>
                </a:solidFill>
              </a:rPr>
              <a:t>malarial</a:t>
            </a:r>
            <a:r>
              <a:rPr lang="fr-FR" sz="1000" dirty="0" smtClean="0">
                <a:solidFill>
                  <a:srgbClr val="7F7F7F"/>
                </a:solidFill>
              </a:rPr>
              <a:t> </a:t>
            </a:r>
            <a:r>
              <a:rPr lang="fr-FR" sz="1000" dirty="0" err="1" smtClean="0">
                <a:solidFill>
                  <a:srgbClr val="7F7F7F"/>
                </a:solidFill>
              </a:rPr>
              <a:t>Medicines</a:t>
            </a:r>
            <a:r>
              <a:rPr lang="fr-FR" sz="1000" dirty="0" smtClean="0">
                <a:solidFill>
                  <a:srgbClr val="7F7F7F"/>
                </a:solidFill>
              </a:rPr>
              <a:t>: </a:t>
            </a:r>
            <a:r>
              <a:rPr lang="fr-FR" sz="1000" dirty="0" err="1" smtClean="0">
                <a:solidFill>
                  <a:srgbClr val="7F7F7F"/>
                </a:solidFill>
              </a:rPr>
              <a:t>Lessons</a:t>
            </a:r>
            <a:r>
              <a:rPr lang="fr-FR" sz="1000" dirty="0" smtClean="0">
                <a:solidFill>
                  <a:srgbClr val="7F7F7F"/>
                </a:solidFill>
              </a:rPr>
              <a:t> </a:t>
            </a:r>
            <a:r>
              <a:rPr lang="fr-FR" sz="1000" dirty="0" err="1" smtClean="0">
                <a:solidFill>
                  <a:srgbClr val="7F7F7F"/>
                </a:solidFill>
              </a:rPr>
              <a:t>Learned</a:t>
            </a:r>
            <a:r>
              <a:rPr lang="fr-FR" sz="1000" dirty="0" smtClean="0">
                <a:solidFill>
                  <a:srgbClr val="7F7F7F"/>
                </a:solidFill>
              </a:rPr>
              <a:t> </a:t>
            </a:r>
            <a:r>
              <a:rPr lang="fr-FR" sz="1000" dirty="0" err="1" smtClean="0">
                <a:solidFill>
                  <a:srgbClr val="7F7F7F"/>
                </a:solidFill>
              </a:rPr>
              <a:t>from</a:t>
            </a:r>
            <a:r>
              <a:rPr lang="fr-FR" sz="1000" dirty="0" smtClean="0">
                <a:solidFill>
                  <a:srgbClr val="7F7F7F"/>
                </a:solidFill>
              </a:rPr>
              <a:t> the ASAQ Winthrop </a:t>
            </a:r>
            <a:r>
              <a:rPr lang="fr-FR" sz="1000" dirty="0" err="1" smtClean="0">
                <a:solidFill>
                  <a:srgbClr val="7F7F7F"/>
                </a:solidFill>
              </a:rPr>
              <a:t>Experience</a:t>
            </a:r>
            <a:r>
              <a:rPr lang="fr-FR" sz="1000" dirty="0" smtClean="0">
                <a:solidFill>
                  <a:srgbClr val="7F7F7F"/>
                </a:solidFill>
              </a:rPr>
              <a:t>. Malaria Journal </a:t>
            </a:r>
            <a:r>
              <a:rPr lang="fr-FR" sz="1000" dirty="0">
                <a:solidFill>
                  <a:srgbClr val="7F7F7F"/>
                </a:solidFill>
              </a:rPr>
              <a:t>10:</a:t>
            </a:r>
            <a:r>
              <a:rPr lang="fr-FR" sz="1000" dirty="0" smtClean="0">
                <a:solidFill>
                  <a:srgbClr val="7F7F7F"/>
                </a:solidFill>
              </a:rPr>
              <a:t>143.</a:t>
            </a:r>
            <a:r>
              <a:rPr lang="fr-FR" sz="1000" dirty="0">
                <a:solidFill>
                  <a:srgbClr val="7F7F7F"/>
                </a:solidFill>
              </a:rPr>
              <a:t> </a:t>
            </a:r>
            <a:r>
              <a:rPr lang="fr-FR" sz="1000" dirty="0" smtClean="0">
                <a:solidFill>
                  <a:srgbClr val="7F7F7F"/>
                </a:solidFill>
              </a:rPr>
              <a:t>doi</a:t>
            </a:r>
            <a:r>
              <a:rPr lang="fr-FR" sz="1000" dirty="0">
                <a:solidFill>
                  <a:srgbClr val="7F7F7F"/>
                </a:solidFill>
              </a:rPr>
              <a:t>:10.1186/1475-2875-10-143</a:t>
            </a:r>
          </a:p>
        </p:txBody>
      </p:sp>
      <p:pic>
        <p:nvPicPr>
          <p:cNvPr id="3" name="Picture 2" descr="Screen Shot 2015-10-27 at 8.33.58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95500"/>
            <a:ext cx="9144000" cy="941602"/>
          </a:xfrm>
          <a:prstGeom prst="rect">
            <a:avLst/>
          </a:prstGeom>
        </p:spPr>
      </p:pic>
      <p:pic>
        <p:nvPicPr>
          <p:cNvPr id="4" name="Picture 3" descr="Screen Shot 2015-10-27 at 8.35.23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943" y="3867899"/>
            <a:ext cx="9144000" cy="754709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0" y="4658752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err="1">
                <a:solidFill>
                  <a:srgbClr val="7F7F7F"/>
                </a:solidFill>
              </a:rPr>
              <a:t>Torreele</a:t>
            </a:r>
            <a:r>
              <a:rPr lang="en-US" sz="1000" dirty="0">
                <a:solidFill>
                  <a:srgbClr val="7F7F7F"/>
                </a:solidFill>
              </a:rPr>
              <a:t> E, </a:t>
            </a:r>
            <a:r>
              <a:rPr lang="en-US" sz="1000" dirty="0" err="1">
                <a:solidFill>
                  <a:srgbClr val="7F7F7F"/>
                </a:solidFill>
              </a:rPr>
              <a:t>Bourdin</a:t>
            </a:r>
            <a:r>
              <a:rPr lang="en-US" sz="1000" dirty="0">
                <a:solidFill>
                  <a:srgbClr val="7F7F7F"/>
                </a:solidFill>
              </a:rPr>
              <a:t> </a:t>
            </a:r>
            <a:r>
              <a:rPr lang="en-US" sz="1000" dirty="0" err="1">
                <a:solidFill>
                  <a:srgbClr val="7F7F7F"/>
                </a:solidFill>
              </a:rPr>
              <a:t>Trunz</a:t>
            </a:r>
            <a:r>
              <a:rPr lang="en-US" sz="1000" dirty="0">
                <a:solidFill>
                  <a:srgbClr val="7F7F7F"/>
                </a:solidFill>
              </a:rPr>
              <a:t> B, </a:t>
            </a:r>
            <a:r>
              <a:rPr lang="en-US" sz="1000" dirty="0" err="1">
                <a:solidFill>
                  <a:srgbClr val="7F7F7F"/>
                </a:solidFill>
              </a:rPr>
              <a:t>Tweats</a:t>
            </a:r>
            <a:r>
              <a:rPr lang="en-US" sz="1000" dirty="0">
                <a:solidFill>
                  <a:srgbClr val="7F7F7F"/>
                </a:solidFill>
              </a:rPr>
              <a:t> D, Kaiser M, </a:t>
            </a:r>
            <a:r>
              <a:rPr lang="en-US" sz="1000" dirty="0" err="1">
                <a:solidFill>
                  <a:srgbClr val="7F7F7F"/>
                </a:solidFill>
              </a:rPr>
              <a:t>Brun</a:t>
            </a:r>
            <a:r>
              <a:rPr lang="en-US" sz="1000" dirty="0">
                <a:solidFill>
                  <a:srgbClr val="7F7F7F"/>
                </a:solidFill>
              </a:rPr>
              <a:t> R, </a:t>
            </a:r>
            <a:r>
              <a:rPr lang="en-US" sz="1000" dirty="0" err="1">
                <a:solidFill>
                  <a:srgbClr val="7F7F7F"/>
                </a:solidFill>
              </a:rPr>
              <a:t>Mazué</a:t>
            </a:r>
            <a:r>
              <a:rPr lang="en-US" sz="1000" dirty="0">
                <a:solidFill>
                  <a:srgbClr val="7F7F7F"/>
                </a:solidFill>
              </a:rPr>
              <a:t> G, et al. (2010) </a:t>
            </a:r>
            <a:r>
              <a:rPr lang="en-US" sz="1000" dirty="0" err="1">
                <a:solidFill>
                  <a:srgbClr val="7F7F7F"/>
                </a:solidFill>
              </a:rPr>
              <a:t>Fexinidazole</a:t>
            </a:r>
            <a:r>
              <a:rPr lang="en-US" sz="1000" dirty="0">
                <a:solidFill>
                  <a:srgbClr val="7F7F7F"/>
                </a:solidFill>
              </a:rPr>
              <a:t> – A New Oral </a:t>
            </a:r>
            <a:r>
              <a:rPr lang="en-US" sz="1000" dirty="0" err="1">
                <a:solidFill>
                  <a:srgbClr val="7F7F7F"/>
                </a:solidFill>
              </a:rPr>
              <a:t>Nitroimidazole</a:t>
            </a:r>
            <a:r>
              <a:rPr lang="en-US" sz="1000" dirty="0">
                <a:solidFill>
                  <a:srgbClr val="7F7F7F"/>
                </a:solidFill>
              </a:rPr>
              <a:t> Drug Candidate Entering Clinical Development for the Treatment of Sleeping Sickness. </a:t>
            </a:r>
            <a:r>
              <a:rPr lang="en-US" sz="1000" dirty="0" err="1">
                <a:solidFill>
                  <a:srgbClr val="7F7F7F"/>
                </a:solidFill>
              </a:rPr>
              <a:t>PLoS</a:t>
            </a:r>
            <a:r>
              <a:rPr lang="en-US" sz="1000" dirty="0">
                <a:solidFill>
                  <a:srgbClr val="7F7F7F"/>
                </a:solidFill>
              </a:rPr>
              <a:t> </a:t>
            </a:r>
            <a:r>
              <a:rPr lang="en-US" sz="1000" dirty="0" err="1">
                <a:solidFill>
                  <a:srgbClr val="7F7F7F"/>
                </a:solidFill>
              </a:rPr>
              <a:t>Negl</a:t>
            </a:r>
            <a:r>
              <a:rPr lang="en-US" sz="1000" dirty="0">
                <a:solidFill>
                  <a:srgbClr val="7F7F7F"/>
                </a:solidFill>
              </a:rPr>
              <a:t> Trop Dis 4(12): e923. doi:10.1371/journal.pntd.0000923</a:t>
            </a:r>
            <a:endParaRPr lang="fr-FR" sz="1000" i="1" dirty="0">
              <a:solidFill>
                <a:srgbClr val="7F7F7F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624327" y="-20538"/>
            <a:ext cx="5697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noProof="0" dirty="0" smtClean="0">
                <a:solidFill>
                  <a:srgbClr val="FFFFFF"/>
                </a:solidFill>
              </a:rPr>
              <a:t>12</a:t>
            </a: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/30</a:t>
            </a:r>
            <a:endParaRPr kumimoji="0" lang="en-US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2195736" y="987574"/>
            <a:ext cx="4851396" cy="2838509"/>
            <a:chOff x="2195736" y="987574"/>
            <a:chExt cx="4851396" cy="2838509"/>
          </a:xfrm>
        </p:grpSpPr>
        <p:pic>
          <p:nvPicPr>
            <p:cNvPr id="2" name="Picture 1" descr="Screen Shot 2020-09-15 at 10.14.34 PM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95736" y="987574"/>
              <a:ext cx="3784823" cy="2808312"/>
            </a:xfrm>
            <a:prstGeom prst="rect">
              <a:avLst/>
            </a:prstGeom>
            <a:effectLst>
              <a:glow rad="101600">
                <a:schemeClr val="accent6">
                  <a:alpha val="75000"/>
                </a:schemeClr>
              </a:glow>
            </a:effectLst>
          </p:spPr>
        </p:pic>
        <p:pic>
          <p:nvPicPr>
            <p:cNvPr id="11" name="Picture 10" descr="dndi logo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64088" y="2283718"/>
              <a:ext cx="1683044" cy="452051"/>
            </a:xfrm>
            <a:prstGeom prst="rect">
              <a:avLst/>
            </a:prstGeom>
            <a:effectLst>
              <a:glow rad="101600">
                <a:schemeClr val="accent6">
                  <a:alpha val="75000"/>
                </a:schemeClr>
              </a:glow>
            </a:effectLst>
          </p:spPr>
        </p:pic>
        <p:sp>
          <p:nvSpPr>
            <p:cNvPr id="5" name="TextBox 4"/>
            <p:cNvSpPr txBox="1"/>
            <p:nvPr/>
          </p:nvSpPr>
          <p:spPr>
            <a:xfrm>
              <a:off x="4572000" y="3579862"/>
              <a:ext cx="145216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i="1" dirty="0" err="1" smtClean="0">
                  <a:solidFill>
                    <a:srgbClr val="000000"/>
                  </a:solidFill>
                  <a:latin typeface="Calibri"/>
                </a:rPr>
                <a:t>PharmaLetter</a:t>
              </a:r>
              <a:r>
                <a:rPr lang="en-US" sz="1000" i="1" dirty="0" smtClean="0">
                  <a:solidFill>
                    <a:srgbClr val="000000"/>
                  </a:solidFill>
                  <a:latin typeface="Calibri"/>
                </a:rPr>
                <a:t> 22/11/18</a:t>
              </a:r>
              <a:endParaRPr lang="en-US" sz="1000" i="1" dirty="0">
                <a:solidFill>
                  <a:srgbClr val="000000"/>
                </a:solidFill>
                <a:latin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537078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ox 3"/>
          <p:cNvSpPr txBox="1">
            <a:spLocks noChangeArrowheads="1"/>
          </p:cNvSpPr>
          <p:nvPr/>
        </p:nvSpPr>
        <p:spPr bwMode="auto">
          <a:xfrm>
            <a:off x="0" y="-20538"/>
            <a:ext cx="9144000" cy="646331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3600" dirty="0" smtClean="0">
                <a:solidFill>
                  <a:prstClr val="black"/>
                </a:solidFill>
                <a:latin typeface="Calibri"/>
              </a:rPr>
              <a:t>An Alternative to Patents Based on Exclusivities</a:t>
            </a:r>
            <a:endParaRPr lang="en-US" sz="3600" dirty="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2" name="Picture 1" descr="Screen Shot 2019-01-16 at 11.31.27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8608" y="2703893"/>
            <a:ext cx="6407905" cy="821403"/>
          </a:xfrm>
          <a:prstGeom prst="rect">
            <a:avLst/>
          </a:prstGeom>
          <a:effectLst>
            <a:glow rad="101600">
              <a:schemeClr val="tx1">
                <a:lumMod val="65000"/>
                <a:alpha val="75000"/>
              </a:schemeClr>
            </a:glow>
          </a:effectLst>
        </p:spPr>
      </p:pic>
      <p:pic>
        <p:nvPicPr>
          <p:cNvPr id="3" name="Picture 2" descr="Screen Shot 2019-01-16 at 11.30.15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6308" y="681558"/>
            <a:ext cx="6372199" cy="1476485"/>
          </a:xfrm>
          <a:prstGeom prst="rect">
            <a:avLst/>
          </a:prstGeom>
          <a:effectLst>
            <a:glow rad="101600">
              <a:schemeClr val="tx1">
                <a:lumMod val="65000"/>
                <a:alpha val="75000"/>
              </a:schemeClr>
            </a:glow>
          </a:effectLst>
        </p:spPr>
      </p:pic>
      <p:pic>
        <p:nvPicPr>
          <p:cNvPr id="6" name="Picture 5" descr="Screen Shot 2019-01-16 at 11.27.20 A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8040" y="3758298"/>
            <a:ext cx="6383528" cy="1117739"/>
          </a:xfrm>
          <a:prstGeom prst="rect">
            <a:avLst/>
          </a:prstGeom>
          <a:effectLst>
            <a:glow rad="101600">
              <a:schemeClr val="tx1">
                <a:lumMod val="65000"/>
                <a:alpha val="75000"/>
              </a:schemeClr>
            </a:glow>
          </a:effectLst>
        </p:spPr>
      </p:pic>
      <p:sp>
        <p:nvSpPr>
          <p:cNvPr id="7" name="TextBox 6"/>
          <p:cNvSpPr txBox="1"/>
          <p:nvPr/>
        </p:nvSpPr>
        <p:spPr>
          <a:xfrm>
            <a:off x="5239017" y="2182124"/>
            <a:ext cx="38109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1200" i="1" dirty="0" smtClean="0">
                <a:solidFill>
                  <a:prstClr val="white">
                    <a:lumMod val="65000"/>
                  </a:prstClr>
                </a:solidFill>
              </a:rPr>
              <a:t>Emily </a:t>
            </a:r>
            <a:r>
              <a:rPr lang="en-GB" sz="1200" i="1" dirty="0" err="1" smtClean="0">
                <a:solidFill>
                  <a:prstClr val="white">
                    <a:lumMod val="65000"/>
                  </a:prstClr>
                </a:solidFill>
              </a:rPr>
              <a:t>Marden</a:t>
            </a:r>
            <a:r>
              <a:rPr lang="en-GB" sz="1200" i="1" dirty="0" smtClean="0">
                <a:solidFill>
                  <a:prstClr val="white">
                    <a:lumMod val="65000"/>
                  </a:prstClr>
                </a:solidFill>
              </a:rPr>
              <a:t>, Minn</a:t>
            </a:r>
            <a:r>
              <a:rPr lang="en-GB" sz="1200" i="1" dirty="0">
                <a:solidFill>
                  <a:prstClr val="white">
                    <a:lumMod val="65000"/>
                  </a:prstClr>
                </a:solidFill>
              </a:rPr>
              <a:t>. J. L. Sci. Tech, </a:t>
            </a:r>
            <a:r>
              <a:rPr lang="en-GB" sz="1200" b="1" i="1" dirty="0">
                <a:solidFill>
                  <a:prstClr val="white">
                    <a:lumMod val="65000"/>
                  </a:prstClr>
                </a:solidFill>
              </a:rPr>
              <a:t>2010</a:t>
            </a:r>
            <a:r>
              <a:rPr lang="en-GB" sz="1200" i="1" dirty="0">
                <a:solidFill>
                  <a:prstClr val="white">
                    <a:lumMod val="65000"/>
                  </a:prstClr>
                </a:solidFill>
              </a:rPr>
              <a:t>, 11, </a:t>
            </a:r>
            <a:r>
              <a:rPr lang="en-GB" sz="1200" i="1" dirty="0" smtClean="0">
                <a:solidFill>
                  <a:prstClr val="white">
                    <a:lumMod val="65000"/>
                  </a:prstClr>
                </a:solidFill>
              </a:rPr>
              <a:t>217</a:t>
            </a:r>
          </a:p>
          <a:p>
            <a:pPr algn="r"/>
            <a:r>
              <a:rPr lang="en-GB" sz="1200" i="1" dirty="0" smtClean="0">
                <a:solidFill>
                  <a:prstClr val="white">
                    <a:lumMod val="65000"/>
                  </a:prstClr>
                </a:solidFill>
              </a:rPr>
              <a:t>(</a:t>
            </a:r>
            <a:r>
              <a:rPr lang="en-GB" sz="1200" i="1" dirty="0">
                <a:solidFill>
                  <a:prstClr val="white">
                    <a:lumMod val="65000"/>
                  </a:prstClr>
                </a:solidFill>
              </a:rPr>
              <a:t>https://</a:t>
            </a:r>
            <a:r>
              <a:rPr lang="en-GB" sz="1200" i="1" dirty="0" err="1">
                <a:solidFill>
                  <a:prstClr val="white">
                    <a:lumMod val="65000"/>
                  </a:prstClr>
                </a:solidFill>
              </a:rPr>
              <a:t>scholarship.law.umn.edu</a:t>
            </a:r>
            <a:r>
              <a:rPr lang="en-GB" sz="1200" i="1" dirty="0">
                <a:solidFill>
                  <a:prstClr val="white">
                    <a:lumMod val="65000"/>
                  </a:prstClr>
                </a:solidFill>
              </a:rPr>
              <a:t>/</a:t>
            </a:r>
            <a:r>
              <a:rPr lang="en-GB" sz="1200" i="1" dirty="0" err="1">
                <a:solidFill>
                  <a:prstClr val="white">
                    <a:lumMod val="65000"/>
                  </a:prstClr>
                </a:solidFill>
              </a:rPr>
              <a:t>mjlst</a:t>
            </a:r>
            <a:r>
              <a:rPr lang="en-GB" sz="1200" i="1" dirty="0">
                <a:solidFill>
                  <a:prstClr val="white">
                    <a:lumMod val="65000"/>
                  </a:prstClr>
                </a:solidFill>
              </a:rPr>
              <a:t>/vol11/iss1/10/</a:t>
            </a:r>
            <a:r>
              <a:rPr lang="en-GB" sz="1200" i="1" dirty="0" smtClean="0">
                <a:solidFill>
                  <a:prstClr val="white">
                    <a:lumMod val="65000"/>
                  </a:prstClr>
                </a:solidFill>
              </a:rPr>
              <a:t>)</a:t>
            </a:r>
            <a:endParaRPr lang="en-US" sz="1200" i="1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048359" y="4866532"/>
            <a:ext cx="40777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i="1" dirty="0" smtClean="0">
                <a:solidFill>
                  <a:prstClr val="white">
                    <a:lumMod val="65000"/>
                  </a:prstClr>
                </a:solidFill>
              </a:rPr>
              <a:t>Al Edwards and team, </a:t>
            </a:r>
            <a:r>
              <a:rPr lang="en-GB" sz="1200" i="1" dirty="0" err="1" smtClean="0">
                <a:solidFill>
                  <a:prstClr val="white">
                    <a:lumMod val="65000"/>
                  </a:prstClr>
                </a:solidFill>
              </a:rPr>
              <a:t>Wellcome</a:t>
            </a:r>
            <a:r>
              <a:rPr lang="en-GB" sz="1200" i="1" dirty="0" smtClean="0">
                <a:solidFill>
                  <a:prstClr val="white">
                    <a:lumMod val="65000"/>
                  </a:prstClr>
                </a:solidFill>
              </a:rPr>
              <a:t> </a:t>
            </a:r>
            <a:r>
              <a:rPr lang="en-GB" sz="1200" i="1" dirty="0">
                <a:solidFill>
                  <a:prstClr val="white">
                    <a:lumMod val="65000"/>
                  </a:prstClr>
                </a:solidFill>
              </a:rPr>
              <a:t>Open Res. </a:t>
            </a:r>
            <a:r>
              <a:rPr lang="en-GB" sz="1200" b="1" i="1" dirty="0">
                <a:solidFill>
                  <a:prstClr val="white">
                    <a:lumMod val="65000"/>
                  </a:prstClr>
                </a:solidFill>
              </a:rPr>
              <a:t>2018</a:t>
            </a:r>
            <a:r>
              <a:rPr lang="en-GB" sz="1200" i="1" dirty="0">
                <a:solidFill>
                  <a:prstClr val="white">
                    <a:lumMod val="65000"/>
                  </a:prstClr>
                </a:solidFill>
              </a:rPr>
              <a:t>, 3:</a:t>
            </a:r>
            <a:r>
              <a:rPr lang="en-GB" sz="1200" i="1" dirty="0" smtClean="0">
                <a:solidFill>
                  <a:prstClr val="white">
                    <a:lumMod val="65000"/>
                  </a:prstClr>
                </a:solidFill>
              </a:rPr>
              <a:t>154</a:t>
            </a:r>
            <a:endParaRPr lang="en-US" sz="1200" i="1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012160" y="3489883"/>
            <a:ext cx="30137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200" i="1" dirty="0" smtClean="0">
                <a:solidFill>
                  <a:prstClr val="white">
                    <a:lumMod val="65000"/>
                  </a:prstClr>
                </a:solidFill>
              </a:rPr>
              <a:t>Me, Intermolecular Blog </a:t>
            </a:r>
            <a:r>
              <a:rPr lang="en-GB" sz="1200" b="1" i="1" dirty="0" smtClean="0">
                <a:solidFill>
                  <a:prstClr val="white">
                    <a:lumMod val="65000"/>
                  </a:prstClr>
                </a:solidFill>
              </a:rPr>
              <a:t>2015</a:t>
            </a:r>
            <a:endParaRPr lang="en-US" sz="1200" b="1" i="1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23528" y="977696"/>
            <a:ext cx="182398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C0107"/>
                </a:solidFill>
              </a:rPr>
              <a:t>Diverse Funding of Open </a:t>
            </a:r>
            <a:r>
              <a:rPr lang="en-US" dirty="0">
                <a:solidFill>
                  <a:srgbClr val="FC0107"/>
                </a:solidFill>
              </a:rPr>
              <a:t>S</a:t>
            </a:r>
            <a:r>
              <a:rPr lang="en-US" dirty="0" smtClean="0">
                <a:solidFill>
                  <a:srgbClr val="FC0107"/>
                </a:solidFill>
              </a:rPr>
              <a:t>ource </a:t>
            </a:r>
            <a:r>
              <a:rPr lang="en-US" dirty="0">
                <a:solidFill>
                  <a:srgbClr val="FC0107"/>
                </a:solidFill>
              </a:rPr>
              <a:t>D</a:t>
            </a:r>
            <a:r>
              <a:rPr lang="en-US" dirty="0" smtClean="0">
                <a:solidFill>
                  <a:srgbClr val="FC0107"/>
                </a:solidFill>
              </a:rPr>
              <a:t>rug Discovery</a:t>
            </a:r>
          </a:p>
          <a:p>
            <a:pPr algn="ctr"/>
            <a:r>
              <a:rPr lang="en-US" dirty="0" smtClean="0">
                <a:solidFill>
                  <a:srgbClr val="FC0107"/>
                </a:solidFill>
              </a:rPr>
              <a:t>|</a:t>
            </a:r>
          </a:p>
          <a:p>
            <a:pPr algn="ctr"/>
            <a:r>
              <a:rPr lang="en-US" dirty="0" smtClean="0">
                <a:solidFill>
                  <a:srgbClr val="FC0107"/>
                </a:solidFill>
              </a:rPr>
              <a:t>|</a:t>
            </a:r>
            <a:endParaRPr lang="en-US" dirty="0">
              <a:solidFill>
                <a:srgbClr val="FC0107"/>
              </a:solidFill>
            </a:endParaRPr>
          </a:p>
          <a:p>
            <a:pPr algn="ctr"/>
            <a:r>
              <a:rPr lang="en-US" dirty="0" smtClean="0">
                <a:solidFill>
                  <a:srgbClr val="F79646"/>
                </a:solidFill>
                <a:sym typeface="Wingdings"/>
              </a:rPr>
              <a:t>Protection from Competition (make money back?</a:t>
            </a:r>
            <a:endParaRPr lang="en-US" dirty="0" smtClean="0">
              <a:solidFill>
                <a:srgbClr val="22BA10"/>
              </a:solidFill>
              <a:sym typeface="Wingdings"/>
            </a:endParaRPr>
          </a:p>
          <a:p>
            <a:pPr algn="ctr"/>
            <a:r>
              <a:rPr lang="en-US" dirty="0" smtClean="0">
                <a:solidFill>
                  <a:srgbClr val="22BA10"/>
                </a:solidFill>
                <a:sym typeface="Wingdings"/>
              </a:rPr>
              <a:t>|</a:t>
            </a:r>
          </a:p>
          <a:p>
            <a:pPr algn="ctr"/>
            <a:r>
              <a:rPr lang="en-US" dirty="0">
                <a:solidFill>
                  <a:srgbClr val="22BA10"/>
                </a:solidFill>
                <a:sym typeface="Wingdings"/>
              </a:rPr>
              <a:t>|</a:t>
            </a:r>
          </a:p>
          <a:p>
            <a:pPr algn="ctr"/>
            <a:r>
              <a:rPr lang="en-US" dirty="0" smtClean="0">
                <a:solidFill>
                  <a:srgbClr val="22BA10"/>
                </a:solidFill>
                <a:sym typeface="Wingdings"/>
              </a:rPr>
              <a:t>Drug Goes </a:t>
            </a:r>
            <a:r>
              <a:rPr lang="en-US" dirty="0">
                <a:solidFill>
                  <a:srgbClr val="22BA10"/>
                </a:solidFill>
                <a:sym typeface="Wingdings"/>
              </a:rPr>
              <a:t>G</a:t>
            </a:r>
            <a:r>
              <a:rPr lang="en-US" dirty="0" smtClean="0">
                <a:solidFill>
                  <a:srgbClr val="22BA10"/>
                </a:solidFill>
                <a:sym typeface="Wingdings"/>
              </a:rPr>
              <a:t>eneric</a:t>
            </a:r>
            <a:r>
              <a:rPr lang="en-US" dirty="0" smtClean="0">
                <a:solidFill>
                  <a:srgbClr val="9BBB59">
                    <a:lumMod val="75000"/>
                  </a:srgbClr>
                </a:solidFill>
                <a:sym typeface="Wingdings"/>
              </a:rPr>
              <a:t> </a:t>
            </a:r>
            <a:endParaRPr lang="en-US" dirty="0">
              <a:solidFill>
                <a:srgbClr val="9BBB59">
                  <a:lumMod val="75000"/>
                </a:srgb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538742" y="-20538"/>
            <a:ext cx="5697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kern="0" dirty="0" smtClean="0">
                <a:solidFill>
                  <a:srgbClr val="000000"/>
                </a:solidFill>
              </a:rPr>
              <a:t>13/30</a:t>
            </a:r>
            <a:endParaRPr lang="en-US" sz="1200" kern="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89373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ox 3"/>
          <p:cNvSpPr txBox="1">
            <a:spLocks noChangeArrowheads="1"/>
          </p:cNvSpPr>
          <p:nvPr/>
        </p:nvSpPr>
        <p:spPr bwMode="auto">
          <a:xfrm>
            <a:off x="0" y="-20538"/>
            <a:ext cx="9144000" cy="584776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3200" dirty="0" smtClean="0">
                <a:solidFill>
                  <a:prstClr val="black"/>
                </a:solidFill>
                <a:latin typeface="Calibri"/>
              </a:rPr>
              <a:t>M4ID as Private Sector Developer of Open Assets</a:t>
            </a:r>
            <a:endParaRPr lang="en-US" sz="3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538742" y="-20538"/>
            <a:ext cx="5697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kern="0" dirty="0" smtClean="0">
                <a:solidFill>
                  <a:srgbClr val="000000"/>
                </a:solidFill>
              </a:rPr>
              <a:t>14/30</a:t>
            </a:r>
            <a:endParaRPr lang="en-US" sz="1200" kern="0" dirty="0" smtClean="0">
              <a:solidFill>
                <a:srgbClr val="000000"/>
              </a:solidFill>
            </a:endParaRPr>
          </a:p>
        </p:txBody>
      </p:sp>
      <p:pic>
        <p:nvPicPr>
          <p:cNvPr id="4" name="Picture 3" descr="M4ID logo rev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9480" y="1803400"/>
            <a:ext cx="3127248" cy="151790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940104" y="3579862"/>
            <a:ext cx="3288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prstClr val="white"/>
                </a:solidFill>
              </a:rPr>
              <a:t>https://www.m4idpharma.com/</a:t>
            </a:r>
          </a:p>
        </p:txBody>
      </p:sp>
    </p:spTree>
    <p:extLst>
      <p:ext uri="{BB962C8B-B14F-4D97-AF65-F5344CB8AC3E}">
        <p14:creationId xmlns:p14="http://schemas.microsoft.com/office/powerpoint/2010/main" val="18997374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8563740" y="-20538"/>
            <a:ext cx="5697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prstClr val="white"/>
                </a:solidFill>
              </a:rPr>
              <a:t>15/</a:t>
            </a:r>
            <a:r>
              <a:rPr lang="en-US" sz="1200" dirty="0" smtClean="0">
                <a:solidFill>
                  <a:prstClr val="white"/>
                </a:solidFill>
              </a:rPr>
              <a:t>30</a:t>
            </a:r>
            <a:endParaRPr lang="en-US" sz="1200" dirty="0">
              <a:solidFill>
                <a:prstClr val="white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267744" y="1419622"/>
            <a:ext cx="4139552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>
                <a:solidFill>
                  <a:srgbClr val="FF6600"/>
                </a:solidFill>
              </a:rPr>
              <a:t>So we’d like to scale up</a:t>
            </a:r>
          </a:p>
          <a:p>
            <a:pPr algn="ctr"/>
            <a:endParaRPr lang="en-US" i="1" dirty="0">
              <a:solidFill>
                <a:srgbClr val="FF6600"/>
              </a:solidFill>
            </a:endParaRPr>
          </a:p>
          <a:p>
            <a:pPr algn="ctr"/>
            <a:r>
              <a:rPr lang="en-US" i="1" dirty="0">
                <a:solidFill>
                  <a:srgbClr val="FF6600"/>
                </a:solidFill>
              </a:rPr>
              <a:t>Some things work</a:t>
            </a:r>
          </a:p>
          <a:p>
            <a:pPr algn="ctr"/>
            <a:endParaRPr lang="en-US" i="1" dirty="0">
              <a:solidFill>
                <a:srgbClr val="FF6600"/>
              </a:solidFill>
            </a:endParaRPr>
          </a:p>
          <a:p>
            <a:pPr algn="ctr"/>
            <a:r>
              <a:rPr lang="en-US" i="1" dirty="0">
                <a:solidFill>
                  <a:srgbClr val="FF6600"/>
                </a:solidFill>
              </a:rPr>
              <a:t>Some things don’t</a:t>
            </a:r>
          </a:p>
          <a:p>
            <a:pPr algn="ctr"/>
            <a:endParaRPr lang="en-US" i="1" dirty="0">
              <a:solidFill>
                <a:srgbClr val="FF6600"/>
              </a:solidFill>
            </a:endParaRPr>
          </a:p>
          <a:p>
            <a:pPr algn="ctr"/>
            <a:r>
              <a:rPr lang="en-US" i="1" dirty="0">
                <a:solidFill>
                  <a:srgbClr val="FF6600"/>
                </a:solidFill>
              </a:rPr>
              <a:t>What are the most scalable solutions?</a:t>
            </a:r>
          </a:p>
        </p:txBody>
      </p:sp>
    </p:spTree>
    <p:extLst>
      <p:ext uri="{BB962C8B-B14F-4D97-AF65-F5344CB8AC3E}">
        <p14:creationId xmlns:p14="http://schemas.microsoft.com/office/powerpoint/2010/main" val="28106576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914400" y="108585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2" name="Picture 1" descr="Frosted Window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619370" y="4824137"/>
            <a:ext cx="65246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www.flickr.com</a:t>
            </a:r>
            <a:r>
              <a:rPr lang="en-US" sz="1400" dirty="0"/>
              <a:t>/photos/</a:t>
            </a:r>
            <a:r>
              <a:rPr lang="en-US" sz="1400" dirty="0" err="1"/>
              <a:t>mary_hutchison</a:t>
            </a:r>
            <a:r>
              <a:rPr lang="en-US" sz="1400" dirty="0"/>
              <a:t>/</a:t>
            </a:r>
            <a:r>
              <a:rPr lang="en-US" sz="1400" dirty="0" smtClean="0"/>
              <a:t>38097985555, CC </a:t>
            </a:r>
            <a:r>
              <a:rPr lang="en-US" sz="1400" dirty="0"/>
              <a:t>BY-NC-ND 2.0</a:t>
            </a:r>
          </a:p>
        </p:txBody>
      </p:sp>
    </p:spTree>
    <p:extLst>
      <p:ext uri="{BB962C8B-B14F-4D97-AF65-F5344CB8AC3E}">
        <p14:creationId xmlns:p14="http://schemas.microsoft.com/office/powerpoint/2010/main" val="18059763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914400" y="108585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" y="465516"/>
            <a:ext cx="762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prstClr val="white"/>
                </a:solidFill>
              </a:rPr>
              <a:t>17/18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605830" y="-20538"/>
            <a:ext cx="5697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 smtClean="0">
                <a:solidFill>
                  <a:schemeClr val="bg1"/>
                </a:solidFill>
              </a:rPr>
              <a:t>17</a:t>
            </a:r>
            <a:r>
              <a:rPr lang="en-US" sz="1200" dirty="0" smtClean="0">
                <a:solidFill>
                  <a:srgbClr val="000000"/>
                </a:solidFill>
              </a:rPr>
              <a:t>/</a:t>
            </a:r>
            <a:r>
              <a:rPr lang="en-US" sz="1200" kern="0" dirty="0" smtClean="0">
                <a:solidFill>
                  <a:prstClr val="black"/>
                </a:solidFill>
              </a:rPr>
              <a:t>30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8" name="Text Box 3"/>
          <p:cNvSpPr txBox="1">
            <a:spLocks noChangeArrowheads="1"/>
          </p:cNvSpPr>
          <p:nvPr/>
        </p:nvSpPr>
        <p:spPr bwMode="auto">
          <a:xfrm>
            <a:off x="957160" y="123478"/>
            <a:ext cx="7170277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600" dirty="0" smtClean="0">
                <a:solidFill>
                  <a:srgbClr val="C0504D">
                    <a:lumMod val="50000"/>
                  </a:srgbClr>
                </a:solidFill>
                <a:effectLst>
                  <a:glow rad="101600">
                    <a:prstClr val="white">
                      <a:alpha val="75000"/>
                    </a:prstClr>
                  </a:glow>
                </a:effectLst>
                <a:latin typeface="Calibri"/>
              </a:rPr>
              <a:t>Molecules are Invisible in Discussions</a:t>
            </a:r>
            <a:endParaRPr lang="en-US" sz="3600" dirty="0">
              <a:solidFill>
                <a:srgbClr val="C0504D">
                  <a:lumMod val="50000"/>
                </a:srgbClr>
              </a:solidFill>
              <a:effectLst>
                <a:glow rad="101600">
                  <a:prstClr val="white">
                    <a:alpha val="75000"/>
                  </a:prstClr>
                </a:glow>
              </a:effectLst>
              <a:latin typeface="Calibri"/>
            </a:endParaRPr>
          </a:p>
        </p:txBody>
      </p:sp>
      <p:pic>
        <p:nvPicPr>
          <p:cNvPr id="2" name="Picture 1" descr="Screen Shot 2020-11-11 at 9.46.4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16" y="894207"/>
            <a:ext cx="6516216" cy="2613647"/>
          </a:xfrm>
          <a:prstGeom prst="rect">
            <a:avLst/>
          </a:prstGeom>
          <a:effectLst>
            <a:glow rad="101600">
              <a:schemeClr val="accent1">
                <a:alpha val="75000"/>
              </a:schemeClr>
            </a:glow>
          </a:effectLst>
        </p:spPr>
      </p:pic>
      <p:pic>
        <p:nvPicPr>
          <p:cNvPr id="5" name="Picture 4" descr="Screen Shot 2020-11-11 at 9.51.04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960" y="2355726"/>
            <a:ext cx="4640017" cy="2711698"/>
          </a:xfrm>
          <a:prstGeom prst="rect">
            <a:avLst/>
          </a:prstGeom>
          <a:effectLst>
            <a:glow rad="101600">
              <a:schemeClr val="accent1">
                <a:alpha val="75000"/>
              </a:schemeClr>
            </a:glow>
          </a:effectLst>
        </p:spPr>
      </p:pic>
      <p:pic>
        <p:nvPicPr>
          <p:cNvPr id="6" name="Picture 5" descr="Mur Ligase Meetin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31590"/>
            <a:ext cx="9144000" cy="3298967"/>
          </a:xfrm>
          <a:prstGeom prst="rect">
            <a:avLst/>
          </a:prstGeom>
          <a:effectLst>
            <a:glow rad="101600">
              <a:schemeClr val="accent1">
                <a:alpha val="75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523119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 Box 3"/>
          <p:cNvSpPr txBox="1">
            <a:spLocks noChangeArrowheads="1"/>
          </p:cNvSpPr>
          <p:nvPr/>
        </p:nvSpPr>
        <p:spPr bwMode="auto">
          <a:xfrm>
            <a:off x="1643943" y="123478"/>
            <a:ext cx="5796679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000" dirty="0" smtClean="0">
                <a:solidFill>
                  <a:srgbClr val="C0504D">
                    <a:lumMod val="50000"/>
                  </a:srgbClr>
                </a:solidFill>
                <a:effectLst>
                  <a:glow rad="101600">
                    <a:prstClr val="white">
                      <a:alpha val="75000"/>
                    </a:prstClr>
                  </a:glow>
                </a:effectLst>
                <a:latin typeface="Calibri"/>
              </a:rPr>
              <a:t>Absolute Bedrock: The ELN</a:t>
            </a:r>
            <a:endParaRPr lang="en-US" sz="4000" dirty="0">
              <a:solidFill>
                <a:srgbClr val="C0504D">
                  <a:lumMod val="50000"/>
                </a:srgbClr>
              </a:solidFill>
              <a:effectLst>
                <a:glow rad="101600">
                  <a:prstClr val="white">
                    <a:alpha val="75000"/>
                  </a:prstClr>
                </a:glow>
              </a:effectLst>
              <a:latin typeface="Calibri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14400" y="108585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610750" y="-20538"/>
            <a:ext cx="5697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kern="0" dirty="0" smtClean="0">
                <a:solidFill>
                  <a:sysClr val="windowText" lastClr="000000"/>
                </a:solidFill>
              </a:rPr>
              <a:t>18</a:t>
            </a:r>
            <a:r>
              <a:rPr lang="en-US" sz="1200" kern="0" dirty="0" smtClean="0">
                <a:solidFill>
                  <a:sysClr val="windowText" lastClr="000000"/>
                </a:solidFill>
              </a:rPr>
              <a:t>/30</a:t>
            </a:r>
            <a:endParaRPr lang="en-US" sz="1200" kern="0" dirty="0" smtClean="0">
              <a:solidFill>
                <a:sysClr val="windowText" lastClr="00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7584" y="771550"/>
            <a:ext cx="70567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b="1" i="1" dirty="0" smtClean="0">
                <a:solidFill>
                  <a:srgbClr val="4F81BD"/>
                </a:solidFill>
                <a:latin typeface="Calibri"/>
              </a:rPr>
              <a:t>What do we say to members of the community</a:t>
            </a:r>
          </a:p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b="1" i="1" dirty="0" smtClean="0">
                <a:solidFill>
                  <a:srgbClr val="4F81BD"/>
                </a:solidFill>
                <a:latin typeface="Calibri"/>
              </a:rPr>
              <a:t>(undergrads, postdocs, academia, industry, UK, US, China, Ghana)</a:t>
            </a:r>
          </a:p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b="1" i="1" dirty="0" smtClean="0">
                <a:solidFill>
                  <a:srgbClr val="4F81BD"/>
                </a:solidFill>
                <a:latin typeface="Calibri"/>
              </a:rPr>
              <a:t>Who want to contribute experiments?</a:t>
            </a:r>
            <a:endParaRPr lang="en-US" b="1" dirty="0">
              <a:solidFill>
                <a:srgbClr val="4F81BD"/>
              </a:solidFill>
              <a:latin typeface="Calibri"/>
            </a:endParaRPr>
          </a:p>
        </p:txBody>
      </p:sp>
      <p:pic>
        <p:nvPicPr>
          <p:cNvPr id="2" name="Picture 1" descr="Screen Shot 2020-11-11 at 9.25.5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5672" y="1779044"/>
            <a:ext cx="2180784" cy="2162091"/>
          </a:xfrm>
          <a:prstGeom prst="rect">
            <a:avLst/>
          </a:prstGeom>
          <a:effectLst>
            <a:glow rad="101600">
              <a:schemeClr val="accent1">
                <a:alpha val="75000"/>
              </a:schemeClr>
            </a:glow>
          </a:effectLst>
        </p:spPr>
      </p:pic>
      <p:pic>
        <p:nvPicPr>
          <p:cNvPr id="3" name="Picture 2" descr="Screen Shot 2020-11-11 at 9.25.4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000" y="1785088"/>
            <a:ext cx="5796136" cy="2154814"/>
          </a:xfrm>
          <a:prstGeom prst="rect">
            <a:avLst/>
          </a:prstGeom>
          <a:effectLst>
            <a:glow rad="101600">
              <a:schemeClr val="accent1">
                <a:alpha val="75000"/>
              </a:schemeClr>
            </a:glow>
          </a:effectLst>
        </p:spPr>
      </p:pic>
      <p:pic>
        <p:nvPicPr>
          <p:cNvPr id="4" name="Picture 3" descr="Screen Shot 2020-11-11 at 9.29.27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500" y="0"/>
            <a:ext cx="6199069" cy="5143500"/>
          </a:xfrm>
          <a:prstGeom prst="rect">
            <a:avLst/>
          </a:prstGeom>
          <a:effectLst>
            <a:glow rad="101600">
              <a:schemeClr val="accent1">
                <a:alpha val="75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7182845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 Box 3"/>
          <p:cNvSpPr txBox="1">
            <a:spLocks noChangeArrowheads="1"/>
          </p:cNvSpPr>
          <p:nvPr/>
        </p:nvSpPr>
        <p:spPr bwMode="auto">
          <a:xfrm>
            <a:off x="428549" y="123478"/>
            <a:ext cx="8227482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000" dirty="0" smtClean="0">
                <a:solidFill>
                  <a:srgbClr val="C0504D">
                    <a:lumMod val="50000"/>
                  </a:srgbClr>
                </a:solidFill>
                <a:effectLst>
                  <a:glow rad="101600">
                    <a:prstClr val="white">
                      <a:alpha val="75000"/>
                    </a:prstClr>
                  </a:glow>
                </a:effectLst>
                <a:latin typeface="Calibri"/>
              </a:rPr>
              <a:t>Some sources discoverable, others not</a:t>
            </a:r>
            <a:endParaRPr lang="en-US" sz="4000" dirty="0">
              <a:solidFill>
                <a:srgbClr val="C0504D">
                  <a:lumMod val="50000"/>
                </a:srgbClr>
              </a:solidFill>
              <a:effectLst>
                <a:glow rad="101600">
                  <a:prstClr val="white">
                    <a:alpha val="75000"/>
                  </a:prstClr>
                </a:glow>
              </a:effectLst>
              <a:latin typeface="Calibri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14400" y="108585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610750" y="-9505"/>
            <a:ext cx="5697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kern="0" dirty="0" smtClean="0">
                <a:solidFill>
                  <a:sysClr val="windowText" lastClr="000000"/>
                </a:solidFill>
              </a:rPr>
              <a:t>19</a:t>
            </a:r>
            <a:r>
              <a:rPr lang="en-US" sz="1200" kern="0" dirty="0" smtClean="0">
                <a:solidFill>
                  <a:sysClr val="windowText" lastClr="000000"/>
                </a:solidFill>
              </a:rPr>
              <a:t>/30</a:t>
            </a:r>
            <a:endParaRPr lang="en-US" sz="1200" kern="0" dirty="0" smtClean="0">
              <a:solidFill>
                <a:sysClr val="windowText" lastClr="000000"/>
              </a:solidFill>
            </a:endParaRPr>
          </a:p>
        </p:txBody>
      </p:sp>
      <p:pic>
        <p:nvPicPr>
          <p:cNvPr id="7" name="Picture 6" descr="Screen Shot 2020-11-11 at 9.38.0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573" y="843558"/>
            <a:ext cx="8172400" cy="2374589"/>
          </a:xfrm>
          <a:prstGeom prst="rect">
            <a:avLst/>
          </a:prstGeom>
          <a:effectLst>
            <a:glow rad="101600">
              <a:schemeClr val="accent1">
                <a:alpha val="75000"/>
              </a:schemeClr>
            </a:glow>
          </a:effectLst>
        </p:spPr>
      </p:pic>
      <p:pic>
        <p:nvPicPr>
          <p:cNvPr id="8" name="Picture 7" descr="Screen Shot 2020-11-11 at 9.37.5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6374" y="843558"/>
            <a:ext cx="2497626" cy="4274783"/>
          </a:xfrm>
          <a:prstGeom prst="rect">
            <a:avLst/>
          </a:prstGeom>
          <a:effectLst>
            <a:glow rad="101600">
              <a:schemeClr val="accent1">
                <a:alpha val="75000"/>
              </a:schemeClr>
            </a:glow>
          </a:effectLst>
        </p:spPr>
      </p:pic>
      <p:pic>
        <p:nvPicPr>
          <p:cNvPr id="10" name="Picture 9" descr="Screen Shot 2020-11-11 at 9.39.54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275606"/>
            <a:ext cx="5387376" cy="3579862"/>
          </a:xfrm>
          <a:prstGeom prst="rect">
            <a:avLst/>
          </a:prstGeom>
          <a:effectLst>
            <a:glow rad="101600">
              <a:schemeClr val="accent1">
                <a:alpha val="75000"/>
              </a:schemeClr>
            </a:glow>
          </a:effectLst>
        </p:spPr>
      </p:pic>
      <p:pic>
        <p:nvPicPr>
          <p:cNvPr id="6" name="Picture 5" descr="Screen Shot 2020-11-11 at 9.37.00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66578"/>
            <a:ext cx="9144000" cy="1968804"/>
          </a:xfrm>
          <a:prstGeom prst="rect">
            <a:avLst/>
          </a:prstGeom>
          <a:effectLst>
            <a:glow rad="101600">
              <a:schemeClr val="accent1">
                <a:alpha val="75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5675641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 Box 3"/>
          <p:cNvSpPr txBox="1">
            <a:spLocks noChangeArrowheads="1"/>
          </p:cNvSpPr>
          <p:nvPr/>
        </p:nvSpPr>
        <p:spPr bwMode="auto">
          <a:xfrm>
            <a:off x="3171140" y="-92546"/>
            <a:ext cx="2801819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3600" dirty="0" smtClean="0">
                <a:solidFill>
                  <a:srgbClr val="4F81BD"/>
                </a:solidFill>
                <a:effectLst>
                  <a:glow rad="101600">
                    <a:prstClr val="white">
                      <a:alpha val="75000"/>
                    </a:prstClr>
                  </a:glow>
                </a:effectLst>
                <a:latin typeface="Calibri"/>
              </a:rPr>
              <a:t>The Approach</a:t>
            </a:r>
            <a:endParaRPr lang="en-US" sz="3600" dirty="0">
              <a:solidFill>
                <a:srgbClr val="4F81BD"/>
              </a:solidFill>
              <a:effectLst>
                <a:glow rad="101600">
                  <a:prstClr val="white">
                    <a:alpha val="75000"/>
                  </a:prstClr>
                </a:glow>
              </a:effectLst>
              <a:latin typeface="Calibri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14400" y="108585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502352" y="4744257"/>
            <a:ext cx="9580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>
                <a:solidFill>
                  <a:srgbClr val="F79646"/>
                </a:solidFill>
                <a:latin typeface="Calibri"/>
              </a:rPr>
              <a:t>Students</a:t>
            </a:r>
            <a:endParaRPr lang="en-US" sz="1600" i="1" dirty="0">
              <a:solidFill>
                <a:srgbClr val="F79646"/>
              </a:solidFill>
              <a:latin typeface="Calibri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078076" y="2926711"/>
            <a:ext cx="2994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 smtClean="0">
                <a:solidFill>
                  <a:srgbClr val="FF6600"/>
                </a:solidFill>
              </a:rPr>
              <a:t>Contributions</a:t>
            </a:r>
            <a:endParaRPr lang="en-US" i="1" dirty="0">
              <a:solidFill>
                <a:srgbClr val="FF66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0" y="2336562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1400" b="1" i="1" dirty="0" smtClean="0">
                <a:solidFill>
                  <a:srgbClr val="4F81BD"/>
                </a:solidFill>
                <a:latin typeface="Calibri"/>
              </a:rPr>
              <a:t>Malaria</a:t>
            </a:r>
            <a:r>
              <a:rPr lang="en-US" sz="1400" i="1" dirty="0" smtClean="0">
                <a:solidFill>
                  <a:srgbClr val="4F81BD"/>
                </a:solidFill>
                <a:latin typeface="Calibri"/>
              </a:rPr>
              <a:t>: ACS </a:t>
            </a:r>
            <a:r>
              <a:rPr lang="en-US" sz="1400" i="1" dirty="0">
                <a:solidFill>
                  <a:srgbClr val="4F81BD"/>
                </a:solidFill>
                <a:latin typeface="Calibri"/>
              </a:rPr>
              <a:t>Cent. Sci.</a:t>
            </a:r>
            <a:r>
              <a:rPr lang="en-US" sz="1400" dirty="0">
                <a:solidFill>
                  <a:srgbClr val="4F81BD"/>
                </a:solidFill>
                <a:latin typeface="Calibri"/>
              </a:rPr>
              <a:t> </a:t>
            </a:r>
            <a:r>
              <a:rPr lang="en-US" sz="1400" b="1" dirty="0">
                <a:solidFill>
                  <a:srgbClr val="4F81BD"/>
                </a:solidFill>
                <a:latin typeface="Calibri"/>
              </a:rPr>
              <a:t>2016</a:t>
            </a:r>
            <a:r>
              <a:rPr lang="en-US" sz="1400" dirty="0">
                <a:solidFill>
                  <a:srgbClr val="4F81BD"/>
                </a:solidFill>
                <a:latin typeface="Calibri"/>
              </a:rPr>
              <a:t>, </a:t>
            </a:r>
            <a:r>
              <a:rPr lang="en-US" sz="1400" i="1" dirty="0">
                <a:solidFill>
                  <a:srgbClr val="4F81BD"/>
                </a:solidFill>
                <a:latin typeface="Calibri"/>
              </a:rPr>
              <a:t>2</a:t>
            </a:r>
            <a:r>
              <a:rPr lang="en-US" sz="1400" dirty="0">
                <a:solidFill>
                  <a:srgbClr val="4F81BD"/>
                </a:solidFill>
                <a:latin typeface="Calibri"/>
              </a:rPr>
              <a:t>, </a:t>
            </a:r>
            <a:r>
              <a:rPr lang="en-US" sz="1400" dirty="0" smtClean="0">
                <a:solidFill>
                  <a:srgbClr val="4F81BD"/>
                </a:solidFill>
                <a:latin typeface="Calibri"/>
              </a:rPr>
              <a:t>687. </a:t>
            </a:r>
            <a:r>
              <a:rPr lang="en-US" sz="1400" b="1" i="1" dirty="0" smtClean="0">
                <a:solidFill>
                  <a:srgbClr val="4F81BD"/>
                </a:solidFill>
                <a:latin typeface="Calibri"/>
              </a:rPr>
              <a:t>TB</a:t>
            </a:r>
            <a:r>
              <a:rPr lang="en-US" sz="1400" dirty="0" smtClean="0">
                <a:solidFill>
                  <a:srgbClr val="4F81BD"/>
                </a:solidFill>
                <a:latin typeface="Calibri"/>
              </a:rPr>
              <a:t>: </a:t>
            </a:r>
            <a:r>
              <a:rPr lang="cs-CZ" sz="1400" i="1" dirty="0" smtClean="0">
                <a:solidFill>
                  <a:srgbClr val="4F81BD"/>
                </a:solidFill>
                <a:latin typeface="Calibri"/>
              </a:rPr>
              <a:t>J. Med. </a:t>
            </a:r>
            <a:r>
              <a:rPr lang="cs-CZ" sz="1400" i="1" dirty="0" err="1" smtClean="0">
                <a:solidFill>
                  <a:srgbClr val="4F81BD"/>
                </a:solidFill>
                <a:latin typeface="Calibri"/>
              </a:rPr>
              <a:t>Chem</a:t>
            </a:r>
            <a:r>
              <a:rPr lang="cs-CZ" sz="1400" i="1" dirty="0" smtClean="0">
                <a:solidFill>
                  <a:srgbClr val="4F81BD"/>
                </a:solidFill>
                <a:latin typeface="Calibri"/>
              </a:rPr>
              <a:t>.</a:t>
            </a:r>
            <a:r>
              <a:rPr lang="cs-CZ" sz="1400" dirty="0" smtClean="0">
                <a:solidFill>
                  <a:srgbClr val="4F81BD"/>
                </a:solidFill>
                <a:latin typeface="Calibri"/>
              </a:rPr>
              <a:t> </a:t>
            </a:r>
            <a:r>
              <a:rPr lang="cs-CZ" sz="1400" b="1" dirty="0" smtClean="0">
                <a:solidFill>
                  <a:srgbClr val="4F81BD"/>
                </a:solidFill>
                <a:latin typeface="Calibri"/>
              </a:rPr>
              <a:t>2018</a:t>
            </a:r>
            <a:r>
              <a:rPr lang="cs-CZ" sz="1400" dirty="0" smtClean="0">
                <a:solidFill>
                  <a:srgbClr val="4F81BD"/>
                </a:solidFill>
                <a:latin typeface="Calibri"/>
              </a:rPr>
              <a:t>, </a:t>
            </a:r>
            <a:r>
              <a:rPr lang="cs-CZ" sz="1400" i="1" dirty="0" smtClean="0">
                <a:solidFill>
                  <a:srgbClr val="4F81BD"/>
                </a:solidFill>
                <a:latin typeface="Calibri"/>
              </a:rPr>
              <a:t>61</a:t>
            </a:r>
            <a:r>
              <a:rPr lang="cs-CZ" sz="1400" dirty="0" smtClean="0">
                <a:solidFill>
                  <a:srgbClr val="4F81BD"/>
                </a:solidFill>
                <a:latin typeface="Calibri"/>
              </a:rPr>
              <a:t>, 11327.</a:t>
            </a:r>
            <a:r>
              <a:rPr lang="en-US" sz="1400" dirty="0" smtClean="0">
                <a:solidFill>
                  <a:srgbClr val="4F81BD"/>
                </a:solidFill>
                <a:latin typeface="Calibri"/>
              </a:rPr>
              <a:t> </a:t>
            </a:r>
            <a:r>
              <a:rPr lang="en-US" sz="1400" b="1" i="1" dirty="0" smtClean="0">
                <a:solidFill>
                  <a:srgbClr val="4F81BD"/>
                </a:solidFill>
                <a:latin typeface="Calibri"/>
              </a:rPr>
              <a:t>Antifungals</a:t>
            </a:r>
            <a:r>
              <a:rPr lang="en-US" sz="1400" dirty="0" smtClean="0">
                <a:solidFill>
                  <a:srgbClr val="4F81BD"/>
                </a:solidFill>
                <a:latin typeface="Calibri"/>
              </a:rPr>
              <a:t>: </a:t>
            </a:r>
            <a:r>
              <a:rPr lang="nb-NO" sz="1400" i="1" dirty="0" err="1" smtClean="0">
                <a:solidFill>
                  <a:srgbClr val="4F81BD"/>
                </a:solidFill>
                <a:latin typeface="Calibri"/>
              </a:rPr>
              <a:t>PLoS</a:t>
            </a:r>
            <a:r>
              <a:rPr lang="nb-NO" sz="1400" i="1" dirty="0" smtClean="0">
                <a:solidFill>
                  <a:srgbClr val="4F81BD"/>
                </a:solidFill>
                <a:latin typeface="Calibri"/>
              </a:rPr>
              <a:t> NTD </a:t>
            </a:r>
            <a:r>
              <a:rPr lang="nb-NO" sz="1400" b="1" dirty="0" smtClean="0">
                <a:solidFill>
                  <a:srgbClr val="4F81BD"/>
                </a:solidFill>
                <a:latin typeface="Calibri"/>
              </a:rPr>
              <a:t>2018</a:t>
            </a:r>
            <a:r>
              <a:rPr lang="nb-NO" sz="1400" dirty="0" smtClean="0">
                <a:solidFill>
                  <a:srgbClr val="4F81BD"/>
                </a:solidFill>
                <a:latin typeface="Calibri"/>
              </a:rPr>
              <a:t>, </a:t>
            </a:r>
            <a:r>
              <a:rPr lang="nb-NO" sz="1400" i="1" dirty="0" smtClean="0">
                <a:solidFill>
                  <a:srgbClr val="4F81BD"/>
                </a:solidFill>
                <a:latin typeface="Calibri"/>
              </a:rPr>
              <a:t>12(4)</a:t>
            </a:r>
            <a:r>
              <a:rPr lang="nb-NO" sz="1400" dirty="0" smtClean="0">
                <a:solidFill>
                  <a:srgbClr val="4F81BD"/>
                </a:solidFill>
                <a:latin typeface="Calibri"/>
              </a:rPr>
              <a:t>: e0006437</a:t>
            </a:r>
            <a:r>
              <a:rPr lang="en-US" sz="1400" dirty="0" smtClean="0">
                <a:solidFill>
                  <a:srgbClr val="4F81BD"/>
                </a:solidFill>
                <a:latin typeface="Calibri"/>
              </a:rPr>
              <a:t>. </a:t>
            </a:r>
            <a:r>
              <a:rPr lang="en-US" sz="1400" b="1" i="1" dirty="0" smtClean="0">
                <a:solidFill>
                  <a:srgbClr val="4F81BD"/>
                </a:solidFill>
                <a:latin typeface="Calibri"/>
              </a:rPr>
              <a:t>Platform</a:t>
            </a:r>
            <a:r>
              <a:rPr lang="en-US" sz="1400" dirty="0" smtClean="0">
                <a:solidFill>
                  <a:srgbClr val="4F81BD"/>
                </a:solidFill>
                <a:latin typeface="Calibri"/>
              </a:rPr>
              <a:t>: </a:t>
            </a:r>
            <a:r>
              <a:rPr lang="en-US" sz="1400" i="1" dirty="0">
                <a:solidFill>
                  <a:srgbClr val="4F81BD"/>
                </a:solidFill>
                <a:latin typeface="Calibri"/>
              </a:rPr>
              <a:t>Chem. Sci.</a:t>
            </a:r>
            <a:r>
              <a:rPr lang="en-US" sz="1400" dirty="0">
                <a:solidFill>
                  <a:srgbClr val="4F81BD"/>
                </a:solidFill>
                <a:latin typeface="Calibri"/>
              </a:rPr>
              <a:t> </a:t>
            </a:r>
            <a:r>
              <a:rPr lang="en-US" sz="1400" b="1" dirty="0">
                <a:solidFill>
                  <a:srgbClr val="4F81BD"/>
                </a:solidFill>
                <a:latin typeface="Calibri"/>
              </a:rPr>
              <a:t>2015</a:t>
            </a:r>
            <a:r>
              <a:rPr lang="en-US" sz="1400" dirty="0">
                <a:solidFill>
                  <a:srgbClr val="4F81BD"/>
                </a:solidFill>
                <a:latin typeface="Calibri"/>
              </a:rPr>
              <a:t>, </a:t>
            </a:r>
            <a:r>
              <a:rPr lang="en-US" sz="1400" i="1" dirty="0">
                <a:solidFill>
                  <a:srgbClr val="4F81BD"/>
                </a:solidFill>
                <a:latin typeface="Calibri"/>
              </a:rPr>
              <a:t>6</a:t>
            </a:r>
            <a:r>
              <a:rPr lang="en-US" sz="1400" dirty="0">
                <a:solidFill>
                  <a:srgbClr val="4F81BD"/>
                </a:solidFill>
                <a:latin typeface="Calibri"/>
              </a:rPr>
              <a:t>, </a:t>
            </a:r>
            <a:r>
              <a:rPr lang="en-US" sz="1400" dirty="0" smtClean="0">
                <a:solidFill>
                  <a:srgbClr val="4F81BD"/>
                </a:solidFill>
                <a:latin typeface="Calibri"/>
              </a:rPr>
              <a:t>1614;</a:t>
            </a:r>
            <a:r>
              <a:rPr lang="en-US" sz="1400" i="1" dirty="0" smtClean="0">
                <a:solidFill>
                  <a:srgbClr val="4F81BD"/>
                </a:solidFill>
                <a:latin typeface="Calibri"/>
              </a:rPr>
              <a:t> </a:t>
            </a:r>
            <a:r>
              <a:rPr lang="en-US" sz="1400" i="1" dirty="0">
                <a:solidFill>
                  <a:srgbClr val="4F81BD"/>
                </a:solidFill>
                <a:latin typeface="Calibri"/>
              </a:rPr>
              <a:t>Parasitology</a:t>
            </a:r>
            <a:r>
              <a:rPr lang="en-US" sz="1400" dirty="0">
                <a:solidFill>
                  <a:srgbClr val="4F81BD"/>
                </a:solidFill>
                <a:latin typeface="Calibri"/>
              </a:rPr>
              <a:t> </a:t>
            </a:r>
            <a:r>
              <a:rPr lang="en-US" sz="1400" b="1" dirty="0">
                <a:solidFill>
                  <a:srgbClr val="4F81BD"/>
                </a:solidFill>
                <a:latin typeface="Calibri"/>
              </a:rPr>
              <a:t>2014</a:t>
            </a:r>
            <a:r>
              <a:rPr lang="en-US" sz="1400" dirty="0">
                <a:solidFill>
                  <a:srgbClr val="4F81BD"/>
                </a:solidFill>
                <a:latin typeface="Calibri"/>
              </a:rPr>
              <a:t>, </a:t>
            </a:r>
            <a:r>
              <a:rPr lang="en-US" sz="1400" i="1" dirty="0">
                <a:solidFill>
                  <a:srgbClr val="4F81BD"/>
                </a:solidFill>
                <a:latin typeface="Calibri"/>
              </a:rPr>
              <a:t>141</a:t>
            </a:r>
            <a:r>
              <a:rPr lang="en-US" sz="1400" dirty="0">
                <a:solidFill>
                  <a:srgbClr val="4F81BD"/>
                </a:solidFill>
                <a:latin typeface="Calibri"/>
              </a:rPr>
              <a:t>, </a:t>
            </a:r>
            <a:r>
              <a:rPr lang="en-US" sz="1400" dirty="0" smtClean="0">
                <a:solidFill>
                  <a:srgbClr val="4F81BD"/>
                </a:solidFill>
                <a:latin typeface="Calibri"/>
              </a:rPr>
              <a:t>148.</a:t>
            </a:r>
            <a:r>
              <a:rPr lang="cs-CZ" sz="1400" b="1" i="1" dirty="0" smtClean="0">
                <a:solidFill>
                  <a:srgbClr val="4F81BD"/>
                </a:solidFill>
                <a:latin typeface="Calibri"/>
              </a:rPr>
              <a:t> </a:t>
            </a:r>
            <a:r>
              <a:rPr lang="cs-CZ" sz="1400" b="1" i="1" dirty="0" err="1">
                <a:solidFill>
                  <a:srgbClr val="4F81BD"/>
                </a:solidFill>
                <a:latin typeface="Calibri"/>
              </a:rPr>
              <a:t>Laws</a:t>
            </a:r>
            <a:r>
              <a:rPr lang="cs-CZ" sz="1400" i="1" dirty="0">
                <a:solidFill>
                  <a:srgbClr val="4F81BD"/>
                </a:solidFill>
                <a:latin typeface="Calibri"/>
              </a:rPr>
              <a:t>: </a:t>
            </a:r>
            <a:r>
              <a:rPr lang="cs-CZ" sz="1400" i="1" dirty="0" err="1">
                <a:solidFill>
                  <a:srgbClr val="4F81BD"/>
                </a:solidFill>
                <a:latin typeface="Calibri"/>
              </a:rPr>
              <a:t>ChemMedChem</a:t>
            </a:r>
            <a:r>
              <a:rPr lang="cs-CZ" sz="1400" i="1" dirty="0">
                <a:solidFill>
                  <a:srgbClr val="4F81BD"/>
                </a:solidFill>
                <a:latin typeface="Calibri"/>
              </a:rPr>
              <a:t>, </a:t>
            </a:r>
            <a:r>
              <a:rPr lang="cs-CZ" sz="1400" b="1" dirty="0">
                <a:solidFill>
                  <a:srgbClr val="4F81BD"/>
                </a:solidFill>
                <a:latin typeface="Calibri"/>
              </a:rPr>
              <a:t>2019</a:t>
            </a:r>
            <a:r>
              <a:rPr lang="cs-CZ" sz="1400" i="1" dirty="0">
                <a:solidFill>
                  <a:srgbClr val="4F81BD"/>
                </a:solidFill>
                <a:latin typeface="Calibri"/>
              </a:rPr>
              <a:t>, 14, </a:t>
            </a:r>
            <a:r>
              <a:rPr lang="cs-CZ" sz="1400" dirty="0" smtClean="0">
                <a:solidFill>
                  <a:srgbClr val="4F81BD"/>
                </a:solidFill>
                <a:latin typeface="Calibri"/>
              </a:rPr>
              <a:t>1804.</a:t>
            </a:r>
            <a:endParaRPr lang="en-US" sz="1400" b="1" dirty="0">
              <a:solidFill>
                <a:srgbClr val="4F81BD"/>
              </a:solidFill>
              <a:latin typeface="Calibri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906234" y="2878399"/>
            <a:ext cx="2183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 smtClean="0">
                <a:solidFill>
                  <a:srgbClr val="008000"/>
                </a:solidFill>
              </a:rPr>
              <a:t>Components</a:t>
            </a:r>
            <a:endParaRPr lang="en-US" i="1" dirty="0">
              <a:solidFill>
                <a:srgbClr val="008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394627" y="4744257"/>
            <a:ext cx="11891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 smtClean="0">
                <a:solidFill>
                  <a:srgbClr val="008000"/>
                </a:solidFill>
                <a:latin typeface="Calibri"/>
              </a:rPr>
              <a:t>Community</a:t>
            </a:r>
            <a:endParaRPr lang="en-US" sz="1600" i="1" dirty="0">
              <a:solidFill>
                <a:srgbClr val="008000"/>
              </a:solidFill>
              <a:latin typeface="Calibri"/>
            </a:endParaRPr>
          </a:p>
        </p:txBody>
      </p:sp>
      <p:pic>
        <p:nvPicPr>
          <p:cNvPr id="16" name="Picture 15" descr="oc-2016-000863_0001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252" y="699542"/>
            <a:ext cx="7350899" cy="1584176"/>
          </a:xfrm>
          <a:prstGeom prst="rect">
            <a:avLst/>
          </a:prstGeom>
          <a:effectLst>
            <a:glow rad="101600">
              <a:schemeClr val="tx1">
                <a:lumMod val="65000"/>
                <a:alpha val="75000"/>
              </a:schemeClr>
            </a:glow>
          </a:effectLst>
        </p:spPr>
      </p:pic>
      <p:pic>
        <p:nvPicPr>
          <p:cNvPr id="5" name="Picture 4" descr="Screen Shot 2019-07-24 at 10.42.5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668" y="3284661"/>
            <a:ext cx="1257295" cy="1376202"/>
          </a:xfrm>
          <a:prstGeom prst="rect">
            <a:avLst/>
          </a:prstGeom>
          <a:effectLst>
            <a:glow rad="101600">
              <a:srgbClr val="008000">
                <a:alpha val="75000"/>
              </a:srgbClr>
            </a:glow>
          </a:effectLst>
        </p:spPr>
      </p:pic>
      <p:sp>
        <p:nvSpPr>
          <p:cNvPr id="8" name="TextBox 7"/>
          <p:cNvSpPr txBox="1"/>
          <p:nvPr/>
        </p:nvSpPr>
        <p:spPr>
          <a:xfrm>
            <a:off x="225897" y="4685724"/>
            <a:ext cx="1204517" cy="494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 fontAlgn="auto">
              <a:lnSpc>
                <a:spcPct val="8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i="1" dirty="0" smtClean="0">
                <a:solidFill>
                  <a:srgbClr val="008000"/>
                </a:solidFill>
                <a:latin typeface="Calibri"/>
              </a:rPr>
              <a:t>Laboratory Notebooks</a:t>
            </a:r>
            <a:endParaRPr lang="en-US" sz="1600" i="1" dirty="0">
              <a:solidFill>
                <a:srgbClr val="008000"/>
              </a:solidFill>
              <a:latin typeface="Calibri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451011" y="4685724"/>
            <a:ext cx="1552304" cy="494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 fontAlgn="auto">
              <a:lnSpc>
                <a:spcPct val="8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i="1" dirty="0" smtClean="0">
                <a:solidFill>
                  <a:srgbClr val="008000"/>
                </a:solidFill>
                <a:latin typeface="Calibri"/>
              </a:rPr>
              <a:t>Public To Do Lists/Discussion</a:t>
            </a:r>
          </a:p>
        </p:txBody>
      </p:sp>
      <p:pic>
        <p:nvPicPr>
          <p:cNvPr id="19" name="Picture 18" descr="Screen Shot 2019-07-24 at 10.46.10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5747" y="3286697"/>
            <a:ext cx="1476043" cy="1374165"/>
          </a:xfrm>
          <a:prstGeom prst="rect">
            <a:avLst/>
          </a:prstGeom>
          <a:effectLst>
            <a:glow rad="101600">
              <a:srgbClr val="008000">
                <a:alpha val="75000"/>
              </a:srgbClr>
            </a:glow>
          </a:effectLst>
        </p:spPr>
      </p:pic>
      <p:pic>
        <p:nvPicPr>
          <p:cNvPr id="20" name="Picture 19" descr="Screen Shot 2019-07-24 at 10.47.23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2200" y="3286697"/>
            <a:ext cx="1192468" cy="1374166"/>
          </a:xfrm>
          <a:prstGeom prst="rect">
            <a:avLst/>
          </a:prstGeom>
          <a:effectLst>
            <a:glow rad="101600">
              <a:srgbClr val="008000">
                <a:alpha val="75000"/>
              </a:srgbClr>
            </a:glow>
          </a:effectLst>
        </p:spPr>
      </p:pic>
      <p:sp>
        <p:nvSpPr>
          <p:cNvPr id="21" name="TextBox 20"/>
          <p:cNvSpPr txBox="1"/>
          <p:nvPr/>
        </p:nvSpPr>
        <p:spPr>
          <a:xfrm>
            <a:off x="3103724" y="4744257"/>
            <a:ext cx="11290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1600" i="1" dirty="0" smtClean="0">
                <a:solidFill>
                  <a:srgbClr val="008000"/>
                </a:solidFill>
                <a:latin typeface="Calibri"/>
              </a:rPr>
              <a:t>Open Data</a:t>
            </a:r>
          </a:p>
        </p:txBody>
      </p:sp>
      <p:pic>
        <p:nvPicPr>
          <p:cNvPr id="22" name="Picture 21" descr="Screen Shot 2019-07-24 at 10.53.11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3865" y="3284660"/>
            <a:ext cx="1237905" cy="1376203"/>
          </a:xfrm>
          <a:prstGeom prst="rect">
            <a:avLst/>
          </a:prstGeom>
          <a:effectLst>
            <a:glow rad="101600">
              <a:srgbClr val="008000">
                <a:alpha val="75000"/>
              </a:srgbClr>
            </a:glow>
          </a:effectLst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18493" y="3316352"/>
            <a:ext cx="1375795" cy="1344511"/>
          </a:xfrm>
          <a:prstGeom prst="rect">
            <a:avLst/>
          </a:prstGeom>
          <a:effectLst>
            <a:glow rad="101600">
              <a:schemeClr val="accent6">
                <a:alpha val="75000"/>
              </a:schemeClr>
            </a:glow>
          </a:effectLst>
        </p:spPr>
      </p:pic>
      <p:sp>
        <p:nvSpPr>
          <p:cNvPr id="23" name="TextBox 22"/>
          <p:cNvSpPr txBox="1"/>
          <p:nvPr/>
        </p:nvSpPr>
        <p:spPr>
          <a:xfrm>
            <a:off x="7930434" y="4744257"/>
            <a:ext cx="8500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1600" i="1" dirty="0" err="1" smtClean="0">
                <a:solidFill>
                  <a:srgbClr val="F79646"/>
                </a:solidFill>
                <a:latin typeface="Calibri"/>
              </a:rPr>
              <a:t>Pharma</a:t>
            </a:r>
            <a:endParaRPr lang="en-US" sz="1600" dirty="0">
              <a:solidFill>
                <a:srgbClr val="F79646"/>
              </a:solidFill>
              <a:latin typeface="Calibri"/>
            </a:endParaRPr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7478247" y="4913534"/>
            <a:ext cx="378301" cy="0"/>
          </a:xfrm>
          <a:prstGeom prst="straightConnector1">
            <a:avLst/>
          </a:prstGeom>
          <a:ln>
            <a:solidFill>
              <a:schemeClr val="accent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8" name="Picture 27" descr="Students.jp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9960" y="3316352"/>
            <a:ext cx="1275145" cy="1344511"/>
          </a:xfrm>
          <a:prstGeom prst="rect">
            <a:avLst/>
          </a:prstGeom>
          <a:effectLst>
            <a:glow rad="101600">
              <a:schemeClr val="accent6">
                <a:alpha val="75000"/>
              </a:schemeClr>
            </a:glow>
          </a:effectLst>
        </p:spPr>
      </p:pic>
      <p:sp>
        <p:nvSpPr>
          <p:cNvPr id="25" name="TextBox 24"/>
          <p:cNvSpPr txBox="1"/>
          <p:nvPr/>
        </p:nvSpPr>
        <p:spPr>
          <a:xfrm>
            <a:off x="8676456" y="0"/>
            <a:ext cx="4841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prstClr val="black"/>
                </a:solidFill>
              </a:rPr>
              <a:t>2</a:t>
            </a:r>
            <a:r>
              <a:rPr lang="en-US" sz="1200" dirty="0" smtClean="0">
                <a:solidFill>
                  <a:prstClr val="black"/>
                </a:solidFill>
              </a:rPr>
              <a:t>/</a:t>
            </a:r>
            <a:r>
              <a:rPr lang="en-US" sz="1200" dirty="0" smtClean="0">
                <a:solidFill>
                  <a:prstClr val="black"/>
                </a:solidFill>
              </a:rPr>
              <a:t>30</a:t>
            </a:r>
            <a:endParaRPr lang="en-US" sz="12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39740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 Box 3"/>
          <p:cNvSpPr txBox="1">
            <a:spLocks noChangeArrowheads="1"/>
          </p:cNvSpPr>
          <p:nvPr/>
        </p:nvSpPr>
        <p:spPr bwMode="auto">
          <a:xfrm>
            <a:off x="458897" y="-92545"/>
            <a:ext cx="8226381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3600" dirty="0" smtClean="0">
                <a:solidFill>
                  <a:srgbClr val="C0504D">
                    <a:lumMod val="50000"/>
                  </a:srgbClr>
                </a:solidFill>
                <a:effectLst>
                  <a:glow rad="101600">
                    <a:prstClr val="white">
                      <a:alpha val="75000"/>
                    </a:prstClr>
                  </a:glow>
                </a:effectLst>
                <a:latin typeface="Calibri"/>
              </a:rPr>
              <a:t>Need Better Ways to “Mention” Molecules</a:t>
            </a:r>
            <a:endParaRPr lang="en-US" sz="3600" dirty="0">
              <a:solidFill>
                <a:srgbClr val="C0504D">
                  <a:lumMod val="50000"/>
                </a:srgbClr>
              </a:solidFill>
              <a:effectLst>
                <a:glow rad="101600">
                  <a:prstClr val="white">
                    <a:alpha val="75000"/>
                  </a:prstClr>
                </a:glow>
              </a:effectLst>
              <a:latin typeface="Calibri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27630" y="771573"/>
            <a:ext cx="75607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prstClr val="black"/>
                </a:solidFill>
              </a:rPr>
              <a:t>Over-arching problem: the platform </a:t>
            </a:r>
            <a:r>
              <a:rPr lang="en-US" i="1" dirty="0" smtClean="0">
                <a:solidFill>
                  <a:prstClr val="black"/>
                </a:solidFill>
              </a:rPr>
              <a:t>doesn’t understand molecules</a:t>
            </a:r>
            <a:r>
              <a:rPr lang="en-US" dirty="0" smtClean="0">
                <a:solidFill>
                  <a:prstClr val="black"/>
                </a:solidFill>
              </a:rPr>
              <a:t>, and </a:t>
            </a:r>
            <a:r>
              <a:rPr lang="en-US" b="1" i="1" dirty="0" smtClean="0">
                <a:solidFill>
                  <a:prstClr val="black"/>
                </a:solidFill>
              </a:rPr>
              <a:t>doesn’t understand us talking about molecules</a:t>
            </a:r>
            <a:r>
              <a:rPr lang="en-US" dirty="0" smtClean="0">
                <a:solidFill>
                  <a:prstClr val="black"/>
                </a:solidFill>
              </a:rPr>
              <a:t>.</a:t>
            </a:r>
            <a:endParaRPr lang="en-US" dirty="0">
              <a:solidFill>
                <a:prstClr val="black"/>
              </a:solidFill>
            </a:endParaRPr>
          </a:p>
          <a:p>
            <a:pPr algn="ctr"/>
            <a:endParaRPr lang="en-US" dirty="0">
              <a:solidFill>
                <a:prstClr val="black"/>
              </a:solidFill>
            </a:endParaRPr>
          </a:p>
        </p:txBody>
      </p:sp>
      <p:pic>
        <p:nvPicPr>
          <p:cNvPr id="5" name="Picture 4" descr="Screen Shot 2018-01-22 at 4.10.0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563639"/>
            <a:ext cx="4392488" cy="1273185"/>
          </a:xfrm>
          <a:prstGeom prst="rect">
            <a:avLst/>
          </a:prstGeom>
          <a:effectLst>
            <a:glow rad="101600">
              <a:schemeClr val="tx1">
                <a:lumMod val="65000"/>
                <a:alpha val="75000"/>
              </a:schemeClr>
            </a:glow>
          </a:effectLst>
        </p:spPr>
      </p:pic>
      <p:sp>
        <p:nvSpPr>
          <p:cNvPr id="12" name="Rounded Rectangle 11"/>
          <p:cNvSpPr/>
          <p:nvPr/>
        </p:nvSpPr>
        <p:spPr>
          <a:xfrm>
            <a:off x="3059832" y="2211712"/>
            <a:ext cx="432048" cy="360040"/>
          </a:xfrm>
          <a:prstGeom prst="roundRect">
            <a:avLst/>
          </a:prstGeom>
          <a:noFill/>
          <a:ln w="31750"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3635896" y="2067695"/>
            <a:ext cx="1296144" cy="288032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932040" y="1851670"/>
            <a:ext cx="36724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E46C0A"/>
                </a:solidFill>
              </a:rPr>
              <a:t>Got</a:t>
            </a:r>
            <a:r>
              <a:rPr lang="en-US" dirty="0" smtClean="0">
                <a:solidFill>
                  <a:srgbClr val="000000"/>
                </a:solidFill>
              </a:rPr>
              <a:t>: Understands and cross-links discussion pages. Useful. 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3003798"/>
            <a:ext cx="31104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Blah blah </a:t>
            </a:r>
            <a:r>
              <a:rPr lang="en-US" b="1" dirty="0" smtClean="0">
                <a:solidFill>
                  <a:srgbClr val="CC0000"/>
                </a:solidFill>
              </a:rPr>
              <a:t>MOL#56</a:t>
            </a:r>
            <a:r>
              <a:rPr lang="en-US" dirty="0" smtClean="0">
                <a:solidFill>
                  <a:srgbClr val="000000"/>
                </a:solidFill>
              </a:rPr>
              <a:t> blah blah</a:t>
            </a:r>
            <a:endParaRPr lang="en-US" dirty="0">
              <a:solidFill>
                <a:srgbClr val="000000"/>
              </a:solidFill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 flipH="1" flipV="1">
            <a:off x="2339752" y="3363838"/>
            <a:ext cx="1296144" cy="432048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8" name="Picture 17" descr="Screen Shot 2018-01-22 at 4.14.2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7" y="4401363"/>
            <a:ext cx="9144000" cy="546652"/>
          </a:xfrm>
          <a:prstGeom prst="rect">
            <a:avLst/>
          </a:prstGeom>
        </p:spPr>
      </p:pic>
      <p:sp>
        <p:nvSpPr>
          <p:cNvPr id="20" name="Rounded Rectangle 19"/>
          <p:cNvSpPr/>
          <p:nvPr/>
        </p:nvSpPr>
        <p:spPr>
          <a:xfrm>
            <a:off x="-36512" y="4443960"/>
            <a:ext cx="432048" cy="360040"/>
          </a:xfrm>
          <a:prstGeom prst="roundRect">
            <a:avLst/>
          </a:prstGeom>
          <a:noFill/>
          <a:ln w="31750"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635897" y="3579885"/>
            <a:ext cx="54726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E46C0A"/>
                </a:solidFill>
              </a:rPr>
              <a:t>Want</a:t>
            </a:r>
            <a:r>
              <a:rPr lang="en-US" dirty="0" smtClean="0">
                <a:solidFill>
                  <a:prstClr val="black"/>
                </a:solidFill>
              </a:rPr>
              <a:t>: </a:t>
            </a:r>
            <a:r>
              <a:rPr lang="en-US" dirty="0" err="1" smtClean="0">
                <a:solidFill>
                  <a:prstClr val="black"/>
                </a:solidFill>
              </a:rPr>
              <a:t>Github</a:t>
            </a:r>
            <a:r>
              <a:rPr lang="en-US" dirty="0" smtClean="0">
                <a:solidFill>
                  <a:prstClr val="black"/>
                </a:solidFill>
              </a:rPr>
              <a:t> performs lookup from Master Molecule List. Understands, and inserts metadata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532440" y="-20536"/>
            <a:ext cx="5697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000000"/>
                </a:solidFill>
              </a:rPr>
              <a:t>20/30</a:t>
            </a:r>
            <a:endParaRPr lang="en-US" sz="12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63506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 Box 3"/>
          <p:cNvSpPr txBox="1">
            <a:spLocks noChangeArrowheads="1"/>
          </p:cNvSpPr>
          <p:nvPr/>
        </p:nvSpPr>
        <p:spPr bwMode="auto">
          <a:xfrm>
            <a:off x="3275856" y="915597"/>
            <a:ext cx="2808312" cy="3477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400" dirty="0" smtClean="0">
                <a:solidFill>
                  <a:srgbClr val="C0504D">
                    <a:lumMod val="50000"/>
                  </a:srgbClr>
                </a:solidFill>
                <a:effectLst>
                  <a:glow rad="101600">
                    <a:prstClr val="white">
                      <a:alpha val="75000"/>
                    </a:prstClr>
                  </a:glow>
                </a:effectLst>
                <a:latin typeface="Calibri"/>
              </a:rPr>
              <a:t>Still too easy to miss relevant work</a:t>
            </a:r>
            <a:endParaRPr lang="en-US" sz="4400" dirty="0">
              <a:solidFill>
                <a:srgbClr val="C0504D">
                  <a:lumMod val="50000"/>
                </a:srgbClr>
              </a:solidFill>
              <a:effectLst>
                <a:glow rad="101600">
                  <a:prstClr val="white">
                    <a:alpha val="75000"/>
                  </a:prstClr>
                </a:glow>
              </a:effectLst>
              <a:latin typeface="Calibri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14400" y="108585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" y="465516"/>
            <a:ext cx="762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prstClr val="white"/>
                </a:solidFill>
              </a:rPr>
              <a:t>17/18</a:t>
            </a:r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3" name="Picture 2" descr="Screen Shot 2018-10-07 at 10.10.5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555526"/>
            <a:ext cx="2715754" cy="4155926"/>
          </a:xfrm>
          <a:prstGeom prst="rect">
            <a:avLst/>
          </a:prstGeom>
          <a:effectLst>
            <a:glow rad="101600">
              <a:schemeClr val="accent1">
                <a:alpha val="75000"/>
              </a:schemeClr>
            </a:glow>
          </a:effectLst>
        </p:spPr>
      </p:pic>
      <p:pic>
        <p:nvPicPr>
          <p:cNvPr id="4" name="Picture 3" descr="Screen Shot 2018-10-07 at 10.10.44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200" y="411525"/>
            <a:ext cx="2540620" cy="4491971"/>
          </a:xfrm>
          <a:prstGeom prst="rect">
            <a:avLst/>
          </a:prstGeom>
          <a:effectLst>
            <a:glow rad="101600">
              <a:schemeClr val="accent1">
                <a:alpha val="75000"/>
              </a:schemeClr>
            </a:glow>
          </a:effectLst>
        </p:spPr>
      </p:pic>
      <p:sp>
        <p:nvSpPr>
          <p:cNvPr id="10" name="TextBox 9"/>
          <p:cNvSpPr txBox="1"/>
          <p:nvPr/>
        </p:nvSpPr>
        <p:spPr>
          <a:xfrm>
            <a:off x="8605830" y="-20538"/>
            <a:ext cx="5697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 smtClean="0">
                <a:solidFill>
                  <a:srgbClr val="000000"/>
                </a:solidFill>
              </a:rPr>
              <a:t>21/</a:t>
            </a:r>
            <a:r>
              <a:rPr lang="en-US" sz="1200" kern="0" dirty="0" smtClean="0">
                <a:solidFill>
                  <a:prstClr val="black"/>
                </a:solidFill>
              </a:rPr>
              <a:t>30</a:t>
            </a:r>
            <a:endParaRPr lang="en-US" sz="12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94391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 Box 3"/>
          <p:cNvSpPr txBox="1">
            <a:spLocks noChangeArrowheads="1"/>
          </p:cNvSpPr>
          <p:nvPr/>
        </p:nvSpPr>
        <p:spPr bwMode="auto">
          <a:xfrm>
            <a:off x="71010" y="50510"/>
            <a:ext cx="9002284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400" dirty="0" smtClean="0">
                <a:solidFill>
                  <a:srgbClr val="C0504D">
                    <a:lumMod val="50000"/>
                  </a:srgbClr>
                </a:solidFill>
                <a:effectLst>
                  <a:glow rad="101600">
                    <a:prstClr val="white">
                      <a:alpha val="75000"/>
                    </a:prstClr>
                  </a:glow>
                </a:effectLst>
                <a:latin typeface="Calibri"/>
              </a:rPr>
              <a:t>Should Help </a:t>
            </a:r>
            <a:r>
              <a:rPr lang="en-US" sz="4400" i="1" dirty="0" smtClean="0">
                <a:solidFill>
                  <a:srgbClr val="C0504D">
                    <a:lumMod val="50000"/>
                  </a:srgbClr>
                </a:solidFill>
                <a:effectLst>
                  <a:glow rad="101600">
                    <a:prstClr val="white">
                      <a:alpha val="75000"/>
                    </a:prstClr>
                  </a:glow>
                </a:effectLst>
                <a:latin typeface="Calibri"/>
              </a:rPr>
              <a:t>People</a:t>
            </a:r>
            <a:r>
              <a:rPr lang="en-US" sz="4400" dirty="0" smtClean="0">
                <a:solidFill>
                  <a:srgbClr val="C0504D">
                    <a:lumMod val="50000"/>
                  </a:srgbClr>
                </a:solidFill>
                <a:effectLst>
                  <a:glow rad="101600">
                    <a:prstClr val="white">
                      <a:alpha val="75000"/>
                    </a:prstClr>
                  </a:glow>
                </a:effectLst>
                <a:latin typeface="Calibri"/>
              </a:rPr>
              <a:t> Make Connections</a:t>
            </a:r>
            <a:endParaRPr lang="en-US" sz="4400" dirty="0">
              <a:solidFill>
                <a:srgbClr val="C0504D">
                  <a:lumMod val="50000"/>
                </a:srgbClr>
              </a:solidFill>
              <a:effectLst>
                <a:glow rad="101600">
                  <a:prstClr val="white">
                    <a:alpha val="75000"/>
                  </a:prstClr>
                </a:glow>
              </a:effectLst>
              <a:latin typeface="Calibri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14400" y="108585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3" name="Picture 2" descr="oo_89746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915566"/>
            <a:ext cx="3867550" cy="36425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004048" y="843558"/>
            <a:ext cx="3816424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 smtClean="0">
                <a:solidFill>
                  <a:srgbClr val="4F81BD"/>
                </a:solidFill>
              </a:rPr>
              <a:t>What you’re working on</a:t>
            </a:r>
          </a:p>
          <a:p>
            <a:pPr algn="ctr"/>
            <a:r>
              <a:rPr lang="en-US" i="1" dirty="0">
                <a:solidFill>
                  <a:srgbClr val="4F81BD"/>
                </a:solidFill>
              </a:rPr>
              <a:t>c</a:t>
            </a:r>
            <a:r>
              <a:rPr lang="en-US" i="1" dirty="0" smtClean="0">
                <a:solidFill>
                  <a:srgbClr val="4F81BD"/>
                </a:solidFill>
              </a:rPr>
              <a:t>onnects to</a:t>
            </a:r>
          </a:p>
          <a:p>
            <a:pPr algn="ctr"/>
            <a:r>
              <a:rPr lang="en-US" sz="2000" i="1" dirty="0" smtClean="0">
                <a:solidFill>
                  <a:srgbClr val="4F81BD"/>
                </a:solidFill>
              </a:rPr>
              <a:t>What else is out there</a:t>
            </a:r>
          </a:p>
          <a:p>
            <a:pPr algn="ctr"/>
            <a:endParaRPr lang="en-US" sz="2000" i="1" dirty="0" smtClean="0">
              <a:solidFill>
                <a:srgbClr val="4F81BD"/>
              </a:solidFill>
            </a:endParaRPr>
          </a:p>
          <a:p>
            <a:pPr algn="ctr"/>
            <a:r>
              <a:rPr lang="en-US" sz="2000" i="1" dirty="0" smtClean="0">
                <a:solidFill>
                  <a:srgbClr val="4F81BD"/>
                </a:solidFill>
              </a:rPr>
              <a:t>It’s </a:t>
            </a:r>
            <a:r>
              <a:rPr lang="en-US" sz="2000" i="1" dirty="0">
                <a:solidFill>
                  <a:srgbClr val="4F81BD"/>
                </a:solidFill>
              </a:rPr>
              <a:t>called</a:t>
            </a:r>
          </a:p>
          <a:p>
            <a:pPr algn="ctr"/>
            <a:r>
              <a:rPr lang="en-US" sz="2000" i="1" dirty="0">
                <a:solidFill>
                  <a:srgbClr val="4F81BD"/>
                </a:solidFill>
              </a:rPr>
              <a:t>The Science Introduction Robot</a:t>
            </a:r>
          </a:p>
          <a:p>
            <a:pPr algn="ctr"/>
            <a:r>
              <a:rPr lang="en-US" sz="2000" i="1" dirty="0" smtClean="0">
                <a:solidFill>
                  <a:srgbClr val="4F81BD"/>
                </a:solidFill>
              </a:rPr>
              <a:t>or, well,</a:t>
            </a:r>
          </a:p>
          <a:p>
            <a:pPr algn="ctr"/>
            <a:r>
              <a:rPr lang="en-US" sz="2000" i="1" dirty="0" smtClean="0">
                <a:solidFill>
                  <a:srgbClr val="4F81BD"/>
                </a:solidFill>
              </a:rPr>
              <a:t> </a:t>
            </a:r>
            <a:endParaRPr lang="en-US" sz="2000" i="1" dirty="0">
              <a:solidFill>
                <a:srgbClr val="4F81BD"/>
              </a:solidFill>
            </a:endParaRPr>
          </a:p>
          <a:p>
            <a:pPr algn="ctr"/>
            <a:r>
              <a:rPr lang="en-US" sz="2400" b="1" i="1" dirty="0" smtClean="0">
                <a:solidFill>
                  <a:srgbClr val="C0504D"/>
                </a:solidFill>
              </a:rPr>
              <a:t>SCINDR</a:t>
            </a:r>
            <a:endParaRPr lang="en-US" sz="2400" b="1" i="1" dirty="0">
              <a:solidFill>
                <a:srgbClr val="C0504D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9882" y="4702373"/>
            <a:ext cx="57106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>
                <a:solidFill>
                  <a:prstClr val="white">
                    <a:lumMod val="50000"/>
                  </a:prstClr>
                </a:solidFill>
              </a:rPr>
              <a:t>Research Ideas and Outcomes</a:t>
            </a:r>
            <a:r>
              <a:rPr lang="en-US" sz="1200" dirty="0">
                <a:solidFill>
                  <a:prstClr val="white">
                    <a:lumMod val="50000"/>
                  </a:prstClr>
                </a:solidFill>
              </a:rPr>
              <a:t> 2: e9995 (27 Jul </a:t>
            </a:r>
            <a:r>
              <a:rPr lang="en-US" sz="1200" b="1" dirty="0">
                <a:solidFill>
                  <a:prstClr val="white">
                    <a:lumMod val="50000"/>
                  </a:prstClr>
                </a:solidFill>
              </a:rPr>
              <a:t>2016</a:t>
            </a:r>
            <a:r>
              <a:rPr lang="en-US" sz="1200" dirty="0">
                <a:solidFill>
                  <a:prstClr val="white">
                    <a:lumMod val="50000"/>
                  </a:prstClr>
                </a:solidFill>
              </a:rPr>
              <a:t>). </a:t>
            </a:r>
            <a:r>
              <a:rPr lang="en-US" sz="1200" dirty="0" smtClean="0">
                <a:solidFill>
                  <a:prstClr val="white">
                    <a:lumMod val="50000"/>
                  </a:prstClr>
                </a:solidFill>
              </a:rPr>
              <a:t>DOI: 10.3897</a:t>
            </a:r>
            <a:r>
              <a:rPr lang="en-US" sz="1200" dirty="0">
                <a:solidFill>
                  <a:prstClr val="white">
                    <a:lumMod val="50000"/>
                  </a:prstClr>
                </a:solidFill>
              </a:rPr>
              <a:t>/rio.2.</a:t>
            </a:r>
            <a:r>
              <a:rPr lang="en-US" sz="1200" dirty="0" smtClean="0">
                <a:solidFill>
                  <a:prstClr val="white">
                    <a:lumMod val="50000"/>
                  </a:prstClr>
                </a:solidFill>
              </a:rPr>
              <a:t>e9995</a:t>
            </a:r>
          </a:p>
          <a:p>
            <a:r>
              <a:rPr lang="en-US" sz="1200" dirty="0" smtClean="0">
                <a:solidFill>
                  <a:prstClr val="white">
                    <a:lumMod val="50000"/>
                  </a:prstClr>
                </a:solidFill>
              </a:rPr>
              <a:t>Luc </a:t>
            </a:r>
            <a:r>
              <a:rPr lang="en-US" sz="1200" dirty="0" err="1" smtClean="0">
                <a:solidFill>
                  <a:prstClr val="white">
                    <a:lumMod val="50000"/>
                  </a:prstClr>
                </a:solidFill>
              </a:rPr>
              <a:t>Patiny’s</a:t>
            </a:r>
            <a:r>
              <a:rPr lang="en-US" sz="1200" dirty="0" smtClean="0">
                <a:solidFill>
                  <a:prstClr val="white">
                    <a:lumMod val="50000"/>
                  </a:prstClr>
                </a:solidFill>
              </a:rPr>
              <a:t> lab notebook C6H6: </a:t>
            </a:r>
            <a:r>
              <a:rPr lang="it-IT" sz="1200" i="1" dirty="0" err="1">
                <a:solidFill>
                  <a:prstClr val="white">
                    <a:lumMod val="50000"/>
                  </a:prstClr>
                </a:solidFill>
              </a:rPr>
              <a:t>Mag</a:t>
            </a:r>
            <a:r>
              <a:rPr lang="it-IT" sz="1200" i="1" dirty="0">
                <a:solidFill>
                  <a:prstClr val="white">
                    <a:lumMod val="50000"/>
                  </a:prstClr>
                </a:solidFill>
              </a:rPr>
              <a:t>. Res. </a:t>
            </a:r>
            <a:r>
              <a:rPr lang="it-IT" sz="1200" i="1" dirty="0" err="1">
                <a:solidFill>
                  <a:prstClr val="white">
                    <a:lumMod val="50000"/>
                  </a:prstClr>
                </a:solidFill>
              </a:rPr>
              <a:t>Chem</a:t>
            </a:r>
            <a:r>
              <a:rPr lang="it-IT" sz="1200" dirty="0">
                <a:solidFill>
                  <a:prstClr val="white">
                    <a:lumMod val="50000"/>
                  </a:prstClr>
                </a:solidFill>
              </a:rPr>
              <a:t>., </a:t>
            </a:r>
            <a:r>
              <a:rPr lang="it-IT" sz="1200" b="1" dirty="0" smtClean="0">
                <a:solidFill>
                  <a:prstClr val="white">
                    <a:lumMod val="50000"/>
                  </a:prstClr>
                </a:solidFill>
              </a:rPr>
              <a:t>2018</a:t>
            </a:r>
            <a:r>
              <a:rPr lang="nb-NO" sz="1200" i="1" dirty="0" smtClean="0">
                <a:solidFill>
                  <a:prstClr val="white">
                    <a:lumMod val="50000"/>
                  </a:prstClr>
                </a:solidFill>
              </a:rPr>
              <a:t>, 56</a:t>
            </a:r>
            <a:r>
              <a:rPr lang="nb-NO" sz="1200" i="1" dirty="0">
                <a:solidFill>
                  <a:prstClr val="white">
                    <a:lumMod val="50000"/>
                  </a:prstClr>
                </a:solidFill>
              </a:rPr>
              <a:t>, </a:t>
            </a:r>
            <a:r>
              <a:rPr lang="nb-NO" sz="1200" i="1" dirty="0" smtClean="0">
                <a:solidFill>
                  <a:prstClr val="white">
                    <a:lumMod val="50000"/>
                  </a:prstClr>
                </a:solidFill>
              </a:rPr>
              <a:t>520–528</a:t>
            </a:r>
            <a:r>
              <a:rPr lang="nb-NO" sz="1200" i="1" dirty="0">
                <a:solidFill>
                  <a:prstClr val="white">
                    <a:lumMod val="50000"/>
                  </a:prstClr>
                </a:solidFill>
              </a:rPr>
              <a:t>.</a:t>
            </a:r>
            <a:endParaRPr lang="en-US" sz="1200" dirty="0">
              <a:solidFill>
                <a:prstClr val="white">
                  <a:lumMod val="50000"/>
                </a:prstClr>
              </a:solidFill>
            </a:endParaRPr>
          </a:p>
        </p:txBody>
      </p:sp>
      <p:pic>
        <p:nvPicPr>
          <p:cNvPr id="11" name="Picture 10" descr="Screen Shot 2017-05-24 at 4.07.1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9678" y="4660062"/>
            <a:ext cx="2054322" cy="48343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8610750" y="-20538"/>
            <a:ext cx="5697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kern="0" dirty="0" smtClean="0">
                <a:solidFill>
                  <a:prstClr val="black"/>
                </a:solidFill>
              </a:rPr>
              <a:t>22/30</a:t>
            </a:r>
            <a:endParaRPr lang="en-US" sz="1200" kern="0" dirty="0" smtClean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55782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 Box 3"/>
          <p:cNvSpPr txBox="1">
            <a:spLocks noChangeArrowheads="1"/>
          </p:cNvSpPr>
          <p:nvPr/>
        </p:nvSpPr>
        <p:spPr bwMode="auto">
          <a:xfrm>
            <a:off x="3195774" y="50510"/>
            <a:ext cx="2752760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400" dirty="0" smtClean="0">
                <a:solidFill>
                  <a:srgbClr val="C0504D">
                    <a:lumMod val="50000"/>
                  </a:srgbClr>
                </a:solidFill>
                <a:effectLst>
                  <a:glow rad="101600">
                    <a:prstClr val="white">
                      <a:alpha val="75000"/>
                    </a:prstClr>
                  </a:glow>
                </a:effectLst>
                <a:latin typeface="Calibri"/>
              </a:rPr>
              <a:t>Although</a:t>
            </a:r>
            <a:r>
              <a:rPr lang="mr-IN" sz="4400" dirty="0" smtClean="0">
                <a:solidFill>
                  <a:srgbClr val="C0504D">
                    <a:lumMod val="50000"/>
                  </a:srgbClr>
                </a:solidFill>
                <a:effectLst>
                  <a:glow rad="101600">
                    <a:prstClr val="white">
                      <a:alpha val="75000"/>
                    </a:prstClr>
                  </a:glow>
                </a:effectLst>
                <a:latin typeface="Calibri"/>
              </a:rPr>
              <a:t>…</a:t>
            </a:r>
            <a:endParaRPr lang="en-US" sz="4400" dirty="0">
              <a:solidFill>
                <a:srgbClr val="C0504D">
                  <a:lumMod val="50000"/>
                </a:srgbClr>
              </a:solidFill>
              <a:effectLst>
                <a:glow rad="101600">
                  <a:prstClr val="white">
                    <a:alpha val="75000"/>
                  </a:prstClr>
                </a:glow>
              </a:effectLst>
              <a:latin typeface="Calibri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14400" y="108585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610750" y="-20538"/>
            <a:ext cx="5697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kern="0" dirty="0" smtClean="0">
                <a:solidFill>
                  <a:prstClr val="black"/>
                </a:solidFill>
              </a:rPr>
              <a:t>23/30</a:t>
            </a:r>
            <a:endParaRPr lang="en-US" sz="1200" kern="0" dirty="0" smtClean="0">
              <a:solidFill>
                <a:prstClr val="black"/>
              </a:solidFill>
            </a:endParaRPr>
          </a:p>
        </p:txBody>
      </p:sp>
      <p:pic>
        <p:nvPicPr>
          <p:cNvPr id="2" name="Picture 1" descr="Screen Shot 2020-11-11 at 11.13.3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6" y="987574"/>
            <a:ext cx="6159500" cy="4000500"/>
          </a:xfrm>
          <a:prstGeom prst="rect">
            <a:avLst/>
          </a:prstGeom>
          <a:effectLst>
            <a:glow rad="101600">
              <a:schemeClr val="accent1">
                <a:alpha val="75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4679325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 Box 3"/>
          <p:cNvSpPr txBox="1">
            <a:spLocks noChangeArrowheads="1"/>
          </p:cNvSpPr>
          <p:nvPr/>
        </p:nvSpPr>
        <p:spPr bwMode="auto">
          <a:xfrm>
            <a:off x="846162" y="87499"/>
            <a:ext cx="735059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000" dirty="0" smtClean="0">
                <a:solidFill>
                  <a:srgbClr val="C0504D">
                    <a:lumMod val="50000"/>
                  </a:srgbClr>
                </a:solidFill>
                <a:effectLst>
                  <a:glow rad="101600">
                    <a:prstClr val="white">
                      <a:alpha val="75000"/>
                    </a:prstClr>
                  </a:glow>
                </a:effectLst>
                <a:latin typeface="Calibri"/>
              </a:rPr>
              <a:t>Authorship: Living Pipeline Review</a:t>
            </a:r>
            <a:endParaRPr lang="en-US" sz="4000" dirty="0">
              <a:solidFill>
                <a:srgbClr val="C0504D">
                  <a:lumMod val="50000"/>
                </a:srgbClr>
              </a:solidFill>
              <a:effectLst>
                <a:glow rad="101600">
                  <a:prstClr val="white">
                    <a:alpha val="75000"/>
                  </a:prstClr>
                </a:glow>
              </a:effectLst>
              <a:latin typeface="Calibri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14400" y="108585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19672" y="721028"/>
            <a:ext cx="57880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solidFill>
                  <a:prstClr val="black">
                    <a:lumMod val="50000"/>
                    <a:lumOff val="50000"/>
                  </a:prstClr>
                </a:solidFill>
              </a:rPr>
              <a:t>https://</a:t>
            </a:r>
            <a:r>
              <a:rPr lang="en-US" sz="1600" i="1" dirty="0" err="1">
                <a:solidFill>
                  <a:prstClr val="black">
                    <a:lumMod val="50000"/>
                    <a:lumOff val="50000"/>
                  </a:prstClr>
                </a:solidFill>
              </a:rPr>
              <a:t>github.com</a:t>
            </a:r>
            <a:r>
              <a:rPr lang="en-US" sz="1600" i="1" dirty="0">
                <a:solidFill>
                  <a:prstClr val="black">
                    <a:lumMod val="50000"/>
                    <a:lumOff val="50000"/>
                  </a:prstClr>
                </a:solidFill>
              </a:rPr>
              <a:t>/</a:t>
            </a:r>
            <a:r>
              <a:rPr lang="en-US" sz="1600" i="1" dirty="0" err="1">
                <a:solidFill>
                  <a:prstClr val="black">
                    <a:lumMod val="50000"/>
                    <a:lumOff val="50000"/>
                  </a:prstClr>
                </a:solidFill>
              </a:rPr>
              <a:t>OpenSourceMalaria</a:t>
            </a:r>
            <a:r>
              <a:rPr lang="en-US" sz="1600" i="1" dirty="0">
                <a:solidFill>
                  <a:prstClr val="black">
                    <a:lumMod val="50000"/>
                    <a:lumOff val="50000"/>
                  </a:prstClr>
                </a:solidFill>
              </a:rPr>
              <a:t>/</a:t>
            </a:r>
            <a:r>
              <a:rPr lang="en-US" sz="1600" i="1" dirty="0" err="1">
                <a:solidFill>
                  <a:prstClr val="black">
                    <a:lumMod val="50000"/>
                    <a:lumOff val="50000"/>
                  </a:prstClr>
                </a:solidFill>
              </a:rPr>
              <a:t>pipeline_living_review</a:t>
            </a:r>
            <a:endParaRPr lang="en-US" sz="1600" i="1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pic>
        <p:nvPicPr>
          <p:cNvPr id="6" name="Picture 5" descr="Screen Shot 2019-09-03 at 1.51.5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1296" y="1131590"/>
            <a:ext cx="6347048" cy="2092863"/>
          </a:xfrm>
          <a:prstGeom prst="rect">
            <a:avLst/>
          </a:prstGeom>
          <a:effectLst>
            <a:glow rad="101600">
              <a:schemeClr val="accent1">
                <a:alpha val="75000"/>
              </a:schemeClr>
            </a:glo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3291830"/>
            <a:ext cx="3635896" cy="1745068"/>
          </a:xfrm>
          <a:prstGeom prst="rect">
            <a:avLst/>
          </a:prstGeom>
          <a:effectLst>
            <a:glow rad="101600">
              <a:schemeClr val="accent1">
                <a:alpha val="75000"/>
              </a:schemeClr>
            </a:glow>
          </a:effectLst>
        </p:spPr>
      </p:pic>
      <p:pic>
        <p:nvPicPr>
          <p:cNvPr id="8" name="Picture 7" descr="Screen Shot 2019-09-03 at 1.51.23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096" y="3275690"/>
            <a:ext cx="2926438" cy="1867810"/>
          </a:xfrm>
          <a:prstGeom prst="rect">
            <a:avLst/>
          </a:prstGeom>
          <a:effectLst>
            <a:glow rad="101600">
              <a:schemeClr val="accent1">
                <a:alpha val="75000"/>
              </a:schemeClr>
            </a:glow>
          </a:effectLst>
        </p:spPr>
      </p:pic>
      <p:sp>
        <p:nvSpPr>
          <p:cNvPr id="11" name="TextBox 10"/>
          <p:cNvSpPr txBox="1"/>
          <p:nvPr/>
        </p:nvSpPr>
        <p:spPr>
          <a:xfrm>
            <a:off x="8610750" y="-20538"/>
            <a:ext cx="5697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kern="0" dirty="0" smtClean="0">
                <a:solidFill>
                  <a:sysClr val="windowText" lastClr="000000"/>
                </a:solidFill>
              </a:rPr>
              <a:t>24</a:t>
            </a:r>
            <a:r>
              <a:rPr lang="en-US" sz="1200" kern="0" dirty="0" smtClean="0">
                <a:solidFill>
                  <a:sysClr val="windowText" lastClr="000000"/>
                </a:solidFill>
              </a:rPr>
              <a:t>/</a:t>
            </a:r>
            <a:r>
              <a:rPr lang="en-US" sz="1200" kern="0" dirty="0" smtClean="0">
                <a:solidFill>
                  <a:sysClr val="windowText" lastClr="000000"/>
                </a:solidFill>
              </a:rPr>
              <a:t>30</a:t>
            </a:r>
            <a:endParaRPr lang="en-US" sz="1200" kern="0" dirty="0" smtClean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3753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ox 3"/>
          <p:cNvSpPr txBox="1">
            <a:spLocks noChangeArrowheads="1"/>
          </p:cNvSpPr>
          <p:nvPr/>
        </p:nvSpPr>
        <p:spPr bwMode="auto">
          <a:xfrm>
            <a:off x="0" y="218133"/>
            <a:ext cx="9144000" cy="646331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3600" dirty="0" smtClean="0">
                <a:solidFill>
                  <a:prstClr val="black"/>
                </a:solidFill>
                <a:latin typeface="Calibri"/>
              </a:rPr>
              <a:t>Traditional Outputs Remain Important</a:t>
            </a:r>
            <a:endParaRPr lang="en-US" sz="36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563740" y="-20538"/>
            <a:ext cx="5697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prstClr val="white"/>
                </a:solidFill>
              </a:rPr>
              <a:t>25/</a:t>
            </a:r>
            <a:r>
              <a:rPr lang="en-US" sz="1200" dirty="0" smtClean="0">
                <a:solidFill>
                  <a:prstClr val="white"/>
                </a:solidFill>
              </a:rPr>
              <a:t>30</a:t>
            </a:r>
            <a:endParaRPr lang="en-US" sz="1200" dirty="0">
              <a:solidFill>
                <a:prstClr val="white"/>
              </a:solidFill>
            </a:endParaRPr>
          </a:p>
        </p:txBody>
      </p:sp>
      <p:pic>
        <p:nvPicPr>
          <p:cNvPr id="3" name="Picture 2" descr="Screen Shot 2020-11-11 at 3.43.0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7" y="915567"/>
            <a:ext cx="4330746" cy="2664295"/>
          </a:xfrm>
          <a:prstGeom prst="rect">
            <a:avLst/>
          </a:prstGeom>
          <a:effectLst>
            <a:glow rad="101600">
              <a:schemeClr val="accent1">
                <a:alpha val="75000"/>
              </a:schemeClr>
            </a:glow>
          </a:effectLst>
        </p:spPr>
      </p:pic>
      <p:pic>
        <p:nvPicPr>
          <p:cNvPr id="4" name="Picture 3" descr="Screen Shot 2020-11-11 at 3.43.38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976" y="915566"/>
            <a:ext cx="4788024" cy="2258083"/>
          </a:xfrm>
          <a:prstGeom prst="rect">
            <a:avLst/>
          </a:prstGeom>
          <a:effectLst>
            <a:glow rad="101600">
              <a:schemeClr val="accent1">
                <a:alpha val="75000"/>
              </a:schemeClr>
            </a:glow>
          </a:effectLst>
        </p:spPr>
      </p:pic>
      <p:pic>
        <p:nvPicPr>
          <p:cNvPr id="5" name="Picture 4" descr="Screen Shot 2020-11-11 at 3.44.33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02073"/>
            <a:ext cx="4355976" cy="1509383"/>
          </a:xfrm>
          <a:prstGeom prst="rect">
            <a:avLst/>
          </a:prstGeom>
          <a:effectLst>
            <a:glow rad="101600">
              <a:schemeClr val="accent1">
                <a:alpha val="75000"/>
              </a:schemeClr>
            </a:glow>
          </a:effectLst>
        </p:spPr>
      </p:pic>
      <p:pic>
        <p:nvPicPr>
          <p:cNvPr id="6" name="Picture 5" descr="Screen Shot 2020-11-11 at 3.45.19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976" y="3147814"/>
            <a:ext cx="4788024" cy="1950889"/>
          </a:xfrm>
          <a:prstGeom prst="rect">
            <a:avLst/>
          </a:prstGeom>
          <a:effectLst>
            <a:glow rad="101600">
              <a:schemeClr val="accent1">
                <a:alpha val="75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9332858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 Box 3"/>
          <p:cNvSpPr txBox="1">
            <a:spLocks noChangeArrowheads="1"/>
          </p:cNvSpPr>
          <p:nvPr/>
        </p:nvSpPr>
        <p:spPr bwMode="auto">
          <a:xfrm>
            <a:off x="566075" y="87499"/>
            <a:ext cx="7910789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600" dirty="0" smtClean="0">
                <a:solidFill>
                  <a:srgbClr val="C0504D">
                    <a:lumMod val="50000"/>
                  </a:srgbClr>
                </a:solidFill>
                <a:effectLst>
                  <a:glow rad="101600">
                    <a:prstClr val="white">
                      <a:alpha val="75000"/>
                    </a:prstClr>
                  </a:glow>
                </a:effectLst>
                <a:latin typeface="Calibri"/>
              </a:rPr>
              <a:t>Publishing Open Projects Requires</a:t>
            </a:r>
            <a:r>
              <a:rPr lang="mr-IN" sz="3600" dirty="0" smtClean="0">
                <a:solidFill>
                  <a:srgbClr val="C0504D">
                    <a:lumMod val="50000"/>
                  </a:srgbClr>
                </a:solidFill>
                <a:effectLst>
                  <a:glow rad="101600">
                    <a:prstClr val="white">
                      <a:alpha val="75000"/>
                    </a:prstClr>
                  </a:glow>
                </a:effectLst>
                <a:latin typeface="Calibri"/>
              </a:rPr>
              <a:t>…</a:t>
            </a:r>
            <a:r>
              <a:rPr lang="en-US" sz="3600" dirty="0" smtClean="0">
                <a:solidFill>
                  <a:srgbClr val="C0504D">
                    <a:lumMod val="50000"/>
                  </a:srgbClr>
                </a:solidFill>
                <a:effectLst>
                  <a:glow rad="101600">
                    <a:prstClr val="white">
                      <a:alpha val="75000"/>
                    </a:prstClr>
                  </a:glow>
                </a:effectLst>
                <a:latin typeface="Calibri"/>
              </a:rPr>
              <a:t>Care </a:t>
            </a:r>
            <a:endParaRPr lang="en-US" sz="3600" dirty="0">
              <a:solidFill>
                <a:srgbClr val="C0504D">
                  <a:lumMod val="50000"/>
                </a:srgbClr>
              </a:solidFill>
              <a:effectLst>
                <a:glow rad="101600">
                  <a:prstClr val="white">
                    <a:alpha val="75000"/>
                  </a:prstClr>
                </a:glow>
              </a:effectLst>
              <a:latin typeface="Calibri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14400" y="108585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610750" y="-20538"/>
            <a:ext cx="5697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kern="0" dirty="0" smtClean="0">
                <a:solidFill>
                  <a:sysClr val="windowText" lastClr="000000"/>
                </a:solidFill>
              </a:rPr>
              <a:t>26/30</a:t>
            </a:r>
            <a:endParaRPr lang="en-US" sz="1200" kern="0" dirty="0" smtClean="0">
              <a:solidFill>
                <a:sysClr val="windowText" lastClr="000000"/>
              </a:solidFill>
            </a:endParaRPr>
          </a:p>
        </p:txBody>
      </p:sp>
      <p:pic>
        <p:nvPicPr>
          <p:cNvPr id="3" name="Picture 2" descr="Screen Shot 2020-11-11 at 10.31.2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99542"/>
            <a:ext cx="9144000" cy="2213429"/>
          </a:xfrm>
          <a:prstGeom prst="rect">
            <a:avLst/>
          </a:prstGeom>
          <a:effectLst>
            <a:glow rad="101600">
              <a:schemeClr val="accent1">
                <a:alpha val="75000"/>
              </a:schemeClr>
            </a:glow>
          </a:effectLst>
        </p:spPr>
      </p:pic>
      <p:pic>
        <p:nvPicPr>
          <p:cNvPr id="2" name="Picture 1" descr="Screen Shot 2020-11-11 at 10.31.1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192" y="843558"/>
            <a:ext cx="2763940" cy="3939902"/>
          </a:xfrm>
          <a:prstGeom prst="rect">
            <a:avLst/>
          </a:prstGeom>
          <a:effectLst>
            <a:glow rad="101600">
              <a:schemeClr val="accent1">
                <a:alpha val="75000"/>
              </a:schemeClr>
            </a:glow>
          </a:effectLst>
        </p:spPr>
      </p:pic>
      <p:pic>
        <p:nvPicPr>
          <p:cNvPr id="4" name="Picture 3" descr="Screen Shot 2020-11-11 at 10.32.24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2909376"/>
            <a:ext cx="7740352" cy="2234124"/>
          </a:xfrm>
          <a:prstGeom prst="rect">
            <a:avLst/>
          </a:prstGeom>
          <a:effectLst>
            <a:glow rad="101600">
              <a:schemeClr val="accent1">
                <a:alpha val="75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7974761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 Box 3"/>
          <p:cNvSpPr txBox="1">
            <a:spLocks noChangeArrowheads="1"/>
          </p:cNvSpPr>
          <p:nvPr/>
        </p:nvSpPr>
        <p:spPr bwMode="auto">
          <a:xfrm>
            <a:off x="2697746" y="104485"/>
            <a:ext cx="3748843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000" dirty="0" smtClean="0">
                <a:solidFill>
                  <a:srgbClr val="C0504D">
                    <a:lumMod val="50000"/>
                  </a:srgbClr>
                </a:solidFill>
                <a:effectLst>
                  <a:glow rad="101600">
                    <a:prstClr val="white">
                      <a:alpha val="75000"/>
                    </a:prstClr>
                  </a:glow>
                </a:effectLst>
                <a:latin typeface="Calibri"/>
              </a:rPr>
              <a:t>FAIR Report Card</a:t>
            </a:r>
            <a:endParaRPr lang="en-US" sz="4000" dirty="0">
              <a:solidFill>
                <a:srgbClr val="C0504D">
                  <a:lumMod val="50000"/>
                </a:srgbClr>
              </a:solidFill>
              <a:effectLst>
                <a:glow rad="101600">
                  <a:prstClr val="white">
                    <a:alpha val="75000"/>
                  </a:prstClr>
                </a:glow>
              </a:effectLst>
              <a:latin typeface="Calibri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532440" y="-20536"/>
            <a:ext cx="5697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prstClr val="black"/>
                </a:solidFill>
              </a:rPr>
              <a:t>27/30</a:t>
            </a:r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1999" y="2968372"/>
            <a:ext cx="456965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0000"/>
                </a:solidFill>
              </a:rPr>
              <a:t>Reusability</a:t>
            </a:r>
            <a:endParaRPr lang="en-US" sz="2000" dirty="0" smtClean="0">
              <a:solidFill>
                <a:srgbClr val="000000"/>
              </a:solidFill>
            </a:endParaRPr>
          </a:p>
          <a:p>
            <a:pPr algn="ctr"/>
            <a:r>
              <a:rPr lang="en-US" sz="1600" dirty="0" err="1" smtClean="0">
                <a:solidFill>
                  <a:srgbClr val="008000"/>
                </a:solidFill>
              </a:rPr>
              <a:t>Licence</a:t>
            </a:r>
            <a:r>
              <a:rPr lang="en-US" sz="1600" dirty="0" smtClean="0">
                <a:solidFill>
                  <a:srgbClr val="008000"/>
                </a:solidFill>
              </a:rPr>
              <a:t> of the project (clearly) stated: CC-BY-4.0</a:t>
            </a:r>
            <a:endParaRPr lang="en-US" sz="1600" dirty="0">
              <a:solidFill>
                <a:srgbClr val="008000"/>
              </a:solidFill>
            </a:endParaRPr>
          </a:p>
          <a:p>
            <a:pPr algn="ctr"/>
            <a:r>
              <a:rPr lang="en-US" sz="1600" dirty="0" smtClean="0">
                <a:solidFill>
                  <a:srgbClr val="008000"/>
                </a:solidFill>
              </a:rPr>
              <a:t>Much raw data/recipes available and may be reused (and have been)</a:t>
            </a:r>
          </a:p>
          <a:p>
            <a:pPr algn="ctr"/>
            <a:r>
              <a:rPr lang="en-US" sz="1600" dirty="0">
                <a:solidFill>
                  <a:srgbClr val="F79646"/>
                </a:solidFill>
              </a:rPr>
              <a:t>b</a:t>
            </a:r>
            <a:r>
              <a:rPr lang="en-US" sz="1600" dirty="0" smtClean="0">
                <a:solidFill>
                  <a:srgbClr val="F79646"/>
                </a:solidFill>
              </a:rPr>
              <a:t>ut lots of gaps</a:t>
            </a:r>
          </a:p>
          <a:p>
            <a:pPr algn="ctr"/>
            <a:r>
              <a:rPr lang="mr-IN" sz="1600" dirty="0" smtClean="0">
                <a:solidFill>
                  <a:srgbClr val="F79646"/>
                </a:solidFill>
              </a:rPr>
              <a:t>…</a:t>
            </a:r>
            <a:r>
              <a:rPr lang="en-US" sz="1600" dirty="0" smtClean="0">
                <a:solidFill>
                  <a:srgbClr val="F79646"/>
                </a:solidFill>
              </a:rPr>
              <a:t>and inexhaustible supply of </a:t>
            </a:r>
            <a:r>
              <a:rPr lang="en-US" sz="1600" dirty="0" smtClean="0">
                <a:solidFill>
                  <a:srgbClr val="F79646"/>
                </a:solidFill>
              </a:rPr>
              <a:t>molecules</a:t>
            </a:r>
            <a:r>
              <a:rPr lang="en-US" sz="1600" dirty="0" smtClean="0">
                <a:solidFill>
                  <a:srgbClr val="F79646"/>
                </a:solidFill>
              </a:rPr>
              <a:t>, anyone?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5496" y="771550"/>
            <a:ext cx="417646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 smtClean="0">
                <a:solidFill>
                  <a:srgbClr val="FF0000"/>
                </a:solidFill>
              </a:rPr>
              <a:t>Findability</a:t>
            </a:r>
            <a:endParaRPr lang="en-US" sz="1600" dirty="0" smtClean="0">
              <a:solidFill>
                <a:srgbClr val="000000"/>
              </a:solidFill>
            </a:endParaRPr>
          </a:p>
          <a:p>
            <a:pPr algn="ctr"/>
            <a:r>
              <a:rPr lang="en-US" sz="1600" dirty="0" smtClean="0">
                <a:solidFill>
                  <a:srgbClr val="008000"/>
                </a:solidFill>
              </a:rPr>
              <a:t>Data, project easy to find. </a:t>
            </a:r>
          </a:p>
          <a:p>
            <a:pPr algn="ctr"/>
            <a:r>
              <a:rPr lang="en-US" sz="1600" i="1" dirty="0" smtClean="0">
                <a:solidFill>
                  <a:srgbClr val="008000"/>
                </a:solidFill>
              </a:rPr>
              <a:t>Maximal persistence </a:t>
            </a:r>
            <a:r>
              <a:rPr lang="en-US" sz="1600" dirty="0" smtClean="0">
                <a:solidFill>
                  <a:srgbClr val="008000"/>
                </a:solidFill>
              </a:rPr>
              <a:t>of resources</a:t>
            </a:r>
          </a:p>
          <a:p>
            <a:pPr algn="ctr"/>
            <a:r>
              <a:rPr lang="en-US" sz="1600" dirty="0" smtClean="0">
                <a:solidFill>
                  <a:srgbClr val="008000"/>
                </a:solidFill>
              </a:rPr>
              <a:t>Current issues are written up and assigned to people</a:t>
            </a:r>
          </a:p>
          <a:p>
            <a:pPr algn="ctr"/>
            <a:r>
              <a:rPr lang="en-US" sz="1600" dirty="0" smtClean="0">
                <a:solidFill>
                  <a:schemeClr val="accent6">
                    <a:lumMod val="75000"/>
                  </a:schemeClr>
                </a:solidFill>
              </a:rPr>
              <a:t>But data not well folded in, so it’s hard to understand from outside</a:t>
            </a:r>
          </a:p>
          <a:p>
            <a:pPr algn="ctr"/>
            <a:r>
              <a:rPr lang="en-US" sz="1600" dirty="0" smtClean="0">
                <a:solidFill>
                  <a:schemeClr val="accent6">
                    <a:lumMod val="75000"/>
                  </a:schemeClr>
                </a:solidFill>
              </a:rPr>
              <a:t>Cells of project are not well interlinked</a:t>
            </a:r>
            <a:endParaRPr lang="en-US" sz="16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644008" y="771550"/>
            <a:ext cx="450213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0000"/>
                </a:solidFill>
              </a:rPr>
              <a:t>Accessibility</a:t>
            </a:r>
            <a:endParaRPr lang="en-US" dirty="0">
              <a:solidFill>
                <a:schemeClr val="bg1"/>
              </a:solidFill>
            </a:endParaRPr>
          </a:p>
          <a:p>
            <a:pPr algn="ctr"/>
            <a:r>
              <a:rPr lang="en-US" sz="1600" dirty="0" smtClean="0">
                <a:solidFill>
                  <a:schemeClr val="accent3">
                    <a:lumMod val="75000"/>
                  </a:schemeClr>
                </a:solidFill>
              </a:rPr>
              <a:t>Easy to work with the consortium of people</a:t>
            </a:r>
          </a:p>
          <a:p>
            <a:pPr algn="ctr"/>
            <a:r>
              <a:rPr lang="en-US" sz="1600" dirty="0" smtClean="0">
                <a:solidFill>
                  <a:srgbClr val="77933C"/>
                </a:solidFill>
              </a:rPr>
              <a:t>Examples of crowdsourcing, spontaneous inputs</a:t>
            </a:r>
          </a:p>
          <a:p>
            <a:pPr algn="ctr"/>
            <a:r>
              <a:rPr lang="en-US" sz="1600" dirty="0" smtClean="0">
                <a:solidFill>
                  <a:schemeClr val="accent6"/>
                </a:solidFill>
              </a:rPr>
              <a:t>Still relies on human gatekeepers/shepherds</a:t>
            </a:r>
          </a:p>
          <a:p>
            <a:pPr algn="ctr"/>
            <a:r>
              <a:rPr lang="en-US" sz="1600" dirty="0" smtClean="0">
                <a:solidFill>
                  <a:schemeClr val="accent6"/>
                </a:solidFill>
              </a:rPr>
              <a:t>Automatic metadata generation not great</a:t>
            </a:r>
            <a:endParaRPr lang="en-US" sz="1600" dirty="0">
              <a:solidFill>
                <a:schemeClr val="accent6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15008" y="3003798"/>
            <a:ext cx="3888432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0000"/>
                </a:solidFill>
              </a:rPr>
              <a:t>Interoperability</a:t>
            </a:r>
            <a:endParaRPr lang="en-US" dirty="0" smtClean="0">
              <a:solidFill>
                <a:srgbClr val="000000"/>
              </a:solidFill>
            </a:endParaRPr>
          </a:p>
          <a:p>
            <a:pPr algn="ctr"/>
            <a:r>
              <a:rPr lang="en-US" sz="1600" dirty="0" smtClean="0">
                <a:solidFill>
                  <a:srgbClr val="008000"/>
                </a:solidFill>
              </a:rPr>
              <a:t>Relatively easy to have inter-operable data, platform, standards</a:t>
            </a:r>
          </a:p>
          <a:p>
            <a:pPr algn="ctr"/>
            <a:r>
              <a:rPr lang="en-US" sz="1600" dirty="0" smtClean="0">
                <a:solidFill>
                  <a:schemeClr val="accent6"/>
                </a:solidFill>
              </a:rPr>
              <a:t>More difficult to have inter-operable procedures</a:t>
            </a:r>
          </a:p>
          <a:p>
            <a:pPr algn="ctr"/>
            <a:r>
              <a:rPr lang="en-US" sz="1600" dirty="0">
                <a:solidFill>
                  <a:schemeClr val="accent6"/>
                </a:solidFill>
              </a:rPr>
              <a:t>M</a:t>
            </a:r>
            <a:r>
              <a:rPr lang="en-US" sz="1600" dirty="0" smtClean="0">
                <a:solidFill>
                  <a:schemeClr val="accent6"/>
                </a:solidFill>
              </a:rPr>
              <a:t>any legacy format preferences, e.g. </a:t>
            </a:r>
            <a:r>
              <a:rPr lang="en-US" sz="1600" dirty="0" err="1" smtClean="0">
                <a:solidFill>
                  <a:schemeClr val="accent6"/>
                </a:solidFill>
              </a:rPr>
              <a:t>Chemdraw</a:t>
            </a:r>
            <a:r>
              <a:rPr lang="en-US" sz="1600" dirty="0" smtClean="0">
                <a:solidFill>
                  <a:schemeClr val="accent6"/>
                </a:solidFill>
              </a:rPr>
              <a:t>, Office, PDF</a:t>
            </a:r>
          </a:p>
        </p:txBody>
      </p:sp>
      <p:sp>
        <p:nvSpPr>
          <p:cNvPr id="2" name="Rounded Rectangle 1"/>
          <p:cNvSpPr/>
          <p:nvPr/>
        </p:nvSpPr>
        <p:spPr>
          <a:xfrm>
            <a:off x="143000" y="771550"/>
            <a:ext cx="4032448" cy="2160240"/>
          </a:xfrm>
          <a:prstGeom prst="roundRect">
            <a:avLst/>
          </a:prstGeom>
          <a:noFill/>
          <a:ln w="412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4716016" y="771550"/>
            <a:ext cx="4320480" cy="2160240"/>
          </a:xfrm>
          <a:prstGeom prst="roundRect">
            <a:avLst/>
          </a:prstGeom>
          <a:noFill/>
          <a:ln w="412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4716016" y="2931790"/>
            <a:ext cx="4320480" cy="2160240"/>
          </a:xfrm>
          <a:prstGeom prst="roundRect">
            <a:avLst/>
          </a:prstGeom>
          <a:noFill/>
          <a:ln w="412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143000" y="2931790"/>
            <a:ext cx="4032448" cy="2160240"/>
          </a:xfrm>
          <a:prstGeom prst="roundRect">
            <a:avLst/>
          </a:prstGeom>
          <a:noFill/>
          <a:ln w="412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278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 Box 3"/>
          <p:cNvSpPr txBox="1">
            <a:spLocks noChangeArrowheads="1"/>
          </p:cNvSpPr>
          <p:nvPr/>
        </p:nvSpPr>
        <p:spPr bwMode="auto">
          <a:xfrm>
            <a:off x="3163746" y="104485"/>
            <a:ext cx="2816847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000" dirty="0" smtClean="0">
                <a:solidFill>
                  <a:srgbClr val="C0504D">
                    <a:lumMod val="50000"/>
                  </a:srgbClr>
                </a:solidFill>
                <a:effectLst>
                  <a:glow rad="101600">
                    <a:prstClr val="white">
                      <a:alpha val="75000"/>
                    </a:prstClr>
                  </a:glow>
                </a:effectLst>
                <a:latin typeface="Calibri"/>
              </a:rPr>
              <a:t>Beyond FAIR</a:t>
            </a:r>
            <a:endParaRPr lang="en-US" sz="4000" dirty="0">
              <a:solidFill>
                <a:srgbClr val="C0504D">
                  <a:lumMod val="50000"/>
                </a:srgbClr>
              </a:solidFill>
              <a:effectLst>
                <a:glow rad="101600">
                  <a:prstClr val="white">
                    <a:alpha val="75000"/>
                  </a:prstClr>
                </a:glow>
              </a:effectLst>
              <a:latin typeface="Calibri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532440" y="-20536"/>
            <a:ext cx="5697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prstClr val="black"/>
                </a:solidFill>
              </a:rPr>
              <a:t>28</a:t>
            </a:r>
            <a:r>
              <a:rPr lang="en-US" sz="1200" dirty="0" smtClean="0">
                <a:solidFill>
                  <a:prstClr val="black"/>
                </a:solidFill>
              </a:rPr>
              <a:t>/30</a:t>
            </a:r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7504" y="915566"/>
            <a:ext cx="4015242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 smtClean="0">
                <a:solidFill>
                  <a:srgbClr val="FF0000"/>
                </a:solidFill>
              </a:rPr>
              <a:t>Correctability</a:t>
            </a:r>
            <a:endParaRPr lang="en-US" dirty="0">
              <a:solidFill>
                <a:schemeClr val="bg1"/>
              </a:solidFill>
            </a:endParaRPr>
          </a:p>
          <a:p>
            <a:pPr algn="ctr"/>
            <a:r>
              <a:rPr lang="en-US" sz="1600" dirty="0" smtClean="0">
                <a:solidFill>
                  <a:srgbClr val="008000"/>
                </a:solidFill>
              </a:rPr>
              <a:t>As with any project, mistakes can be made and must be corrected</a:t>
            </a:r>
          </a:p>
          <a:p>
            <a:pPr algn="ctr"/>
            <a:r>
              <a:rPr lang="en-US" sz="1600" dirty="0" smtClean="0">
                <a:solidFill>
                  <a:srgbClr val="008000"/>
                </a:solidFill>
              </a:rPr>
              <a:t>An immediately-online project must ensure good data percolate through</a:t>
            </a:r>
          </a:p>
          <a:p>
            <a:pPr algn="ctr"/>
            <a:r>
              <a:rPr lang="en-US" sz="1600" dirty="0" smtClean="0">
                <a:solidFill>
                  <a:srgbClr val="F79646"/>
                </a:solidFill>
              </a:rPr>
              <a:t>..but if the data have already been mined</a:t>
            </a:r>
            <a:r>
              <a:rPr lang="mr-IN" sz="1600" dirty="0" smtClean="0">
                <a:solidFill>
                  <a:srgbClr val="F79646"/>
                </a:solidFill>
              </a:rPr>
              <a:t>…</a:t>
            </a:r>
            <a:endParaRPr lang="en-US" sz="1600" dirty="0">
              <a:solidFill>
                <a:srgbClr val="F79646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788024" y="987574"/>
            <a:ext cx="417922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 smtClean="0">
                <a:solidFill>
                  <a:srgbClr val="FF0000"/>
                </a:solidFill>
              </a:rPr>
              <a:t>Storifiability</a:t>
            </a:r>
            <a:endParaRPr lang="en-US" dirty="0">
              <a:solidFill>
                <a:schemeClr val="bg1"/>
              </a:solidFill>
            </a:endParaRPr>
          </a:p>
          <a:p>
            <a:pPr algn="ctr"/>
            <a:r>
              <a:rPr lang="en-US" sz="1600" dirty="0" smtClean="0">
                <a:solidFill>
                  <a:schemeClr val="accent6"/>
                </a:solidFill>
              </a:rPr>
              <a:t>Still too hard to keep The Story So Far updated</a:t>
            </a:r>
          </a:p>
          <a:p>
            <a:pPr algn="ctr"/>
            <a:r>
              <a:rPr lang="en-US" sz="1600" dirty="0" smtClean="0">
                <a:solidFill>
                  <a:schemeClr val="accent6"/>
                </a:solidFill>
              </a:rPr>
              <a:t>Presents small but powerful barrier to external, autonomous inputs</a:t>
            </a:r>
            <a:endParaRPr lang="en-US" sz="1600" dirty="0">
              <a:solidFill>
                <a:schemeClr val="accent6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11560" y="3579862"/>
            <a:ext cx="316835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 smtClean="0">
                <a:solidFill>
                  <a:srgbClr val="FF0000"/>
                </a:solidFill>
              </a:rPr>
              <a:t>Clonability</a:t>
            </a:r>
            <a:endParaRPr lang="en-US" dirty="0">
              <a:solidFill>
                <a:schemeClr val="bg1"/>
              </a:solidFill>
            </a:endParaRPr>
          </a:p>
          <a:p>
            <a:pPr algn="ctr"/>
            <a:r>
              <a:rPr lang="en-US" sz="1600" dirty="0" smtClean="0">
                <a:solidFill>
                  <a:srgbClr val="008000"/>
                </a:solidFill>
              </a:rPr>
              <a:t>If something works, it ought to be easy to replicate the structure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60032" y="3219822"/>
            <a:ext cx="4176464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Economic Viability</a:t>
            </a:r>
            <a:endParaRPr lang="en-US" dirty="0">
              <a:solidFill>
                <a:schemeClr val="bg1"/>
              </a:solidFill>
            </a:endParaRPr>
          </a:p>
          <a:p>
            <a:pPr marL="342900" indent="-342900" algn="ctr">
              <a:buAutoNum type="arabicParenR"/>
            </a:pPr>
            <a:r>
              <a:rPr lang="en-US" sz="1600" i="1" dirty="0" smtClean="0">
                <a:solidFill>
                  <a:schemeClr val="accent1"/>
                </a:solidFill>
              </a:rPr>
              <a:t>Openness </a:t>
            </a:r>
            <a:r>
              <a:rPr lang="en-US" sz="1600" i="1" dirty="0" smtClean="0">
                <a:solidFill>
                  <a:schemeClr val="accent1"/>
                </a:solidFill>
              </a:rPr>
              <a:t>makes </a:t>
            </a:r>
            <a:r>
              <a:rPr lang="en-US" sz="1600" b="1" i="1" dirty="0" smtClean="0">
                <a:solidFill>
                  <a:schemeClr val="accent1"/>
                </a:solidFill>
              </a:rPr>
              <a:t>research better/faster</a:t>
            </a:r>
          </a:p>
          <a:p>
            <a:pPr marL="342900" indent="-342900" algn="ctr">
              <a:buAutoNum type="arabicParenR"/>
            </a:pPr>
            <a:r>
              <a:rPr lang="en-US" sz="1600" i="1" dirty="0" smtClean="0">
                <a:solidFill>
                  <a:schemeClr val="accent1"/>
                </a:solidFill>
              </a:rPr>
              <a:t>Open research can lead to </a:t>
            </a:r>
            <a:r>
              <a:rPr lang="en-US" sz="1600" b="1" i="1" dirty="0" smtClean="0">
                <a:solidFill>
                  <a:schemeClr val="accent1"/>
                </a:solidFill>
              </a:rPr>
              <a:t>big scale manufactured outcomes </a:t>
            </a:r>
            <a:r>
              <a:rPr lang="en-US" sz="1600" i="1" dirty="0" smtClean="0">
                <a:solidFill>
                  <a:schemeClr val="accent1"/>
                </a:solidFill>
              </a:rPr>
              <a:t>that impact </a:t>
            </a:r>
            <a:r>
              <a:rPr lang="en-US" sz="1600" i="1" dirty="0" smtClean="0">
                <a:solidFill>
                  <a:schemeClr val="accent1"/>
                </a:solidFill>
              </a:rPr>
              <a:t>society</a:t>
            </a:r>
            <a:endParaRPr lang="en-US" sz="1600" i="1" dirty="0" smtClean="0">
              <a:solidFill>
                <a:schemeClr val="accent1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143000" y="2931790"/>
            <a:ext cx="4032448" cy="2160240"/>
          </a:xfrm>
          <a:prstGeom prst="roundRect">
            <a:avLst/>
          </a:prstGeom>
          <a:noFill/>
          <a:ln w="412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107504" y="771550"/>
            <a:ext cx="4032448" cy="2160240"/>
          </a:xfrm>
          <a:prstGeom prst="roundRect">
            <a:avLst/>
          </a:prstGeom>
          <a:noFill/>
          <a:ln w="412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4788024" y="771550"/>
            <a:ext cx="4104456" cy="2160240"/>
          </a:xfrm>
          <a:prstGeom prst="roundRect">
            <a:avLst/>
          </a:prstGeom>
          <a:noFill/>
          <a:ln w="412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>
            <a:off x="4860032" y="2931790"/>
            <a:ext cx="4104456" cy="2160240"/>
          </a:xfrm>
          <a:prstGeom prst="roundRect">
            <a:avLst/>
          </a:prstGeom>
          <a:noFill/>
          <a:ln w="412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524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 Box 3"/>
          <p:cNvSpPr txBox="1">
            <a:spLocks noChangeArrowheads="1"/>
          </p:cNvSpPr>
          <p:nvPr/>
        </p:nvSpPr>
        <p:spPr bwMode="auto">
          <a:xfrm>
            <a:off x="2519041" y="104485"/>
            <a:ext cx="4106262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000" dirty="0" smtClean="0">
                <a:solidFill>
                  <a:srgbClr val="C0504D">
                    <a:lumMod val="50000"/>
                  </a:srgbClr>
                </a:solidFill>
                <a:effectLst>
                  <a:glow rad="101600">
                    <a:prstClr val="white">
                      <a:alpha val="75000"/>
                    </a:prstClr>
                  </a:glow>
                </a:effectLst>
                <a:latin typeface="Calibri"/>
              </a:rPr>
              <a:t>Three Take-Homes</a:t>
            </a:r>
            <a:endParaRPr lang="en-US" sz="4000" dirty="0">
              <a:solidFill>
                <a:srgbClr val="C0504D">
                  <a:lumMod val="50000"/>
                </a:srgbClr>
              </a:solidFill>
              <a:effectLst>
                <a:glow rad="101600">
                  <a:prstClr val="white">
                    <a:alpha val="75000"/>
                  </a:prstClr>
                </a:glow>
              </a:effectLst>
              <a:latin typeface="Calibri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532440" y="-20536"/>
            <a:ext cx="5697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prstClr val="black"/>
                </a:solidFill>
              </a:rPr>
              <a:t>29/30</a:t>
            </a:r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23528" y="1275606"/>
            <a:ext cx="856895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accent1"/>
                </a:solidFill>
              </a:rPr>
              <a:t>Open is better/faster/more fun. So aim for planetary-scale open, collaborative chemistry.</a:t>
            </a:r>
          </a:p>
          <a:p>
            <a:endParaRPr lang="en-US" sz="2000" dirty="0" smtClean="0">
              <a:solidFill>
                <a:schemeClr val="accent1"/>
              </a:solidFill>
            </a:endParaRPr>
          </a:p>
          <a:p>
            <a:r>
              <a:rPr lang="en-US" sz="2000" dirty="0" smtClean="0">
                <a:solidFill>
                  <a:schemeClr val="accent1"/>
                </a:solidFill>
              </a:rPr>
              <a:t>There are ways to translate open science into new medicines for patients.</a:t>
            </a:r>
          </a:p>
          <a:p>
            <a:endParaRPr lang="en-US" sz="2000" dirty="0" smtClean="0">
              <a:solidFill>
                <a:schemeClr val="accent1"/>
              </a:solidFill>
            </a:endParaRPr>
          </a:p>
          <a:p>
            <a:r>
              <a:rPr lang="en-US" sz="2000" dirty="0" smtClean="0">
                <a:solidFill>
                  <a:schemeClr val="accent1"/>
                </a:solidFill>
              </a:rPr>
              <a:t>If we are expecting major inputs, what are the solutions we should deploy? How do we balance open source tools </a:t>
            </a:r>
            <a:r>
              <a:rPr lang="en-US" sz="2000" i="1" dirty="0" smtClean="0">
                <a:solidFill>
                  <a:schemeClr val="accent1"/>
                </a:solidFill>
              </a:rPr>
              <a:t>vs</a:t>
            </a:r>
            <a:r>
              <a:rPr lang="en-US" sz="2000" dirty="0" smtClean="0">
                <a:solidFill>
                  <a:schemeClr val="accent1"/>
                </a:solidFill>
              </a:rPr>
              <a:t>. supported, proprietary ones?</a:t>
            </a:r>
          </a:p>
          <a:p>
            <a:pPr algn="ctr"/>
            <a:r>
              <a:rPr lang="en-US" sz="2000" i="1" dirty="0" smtClean="0">
                <a:solidFill>
                  <a:schemeClr val="accent1"/>
                </a:solidFill>
              </a:rPr>
              <a:t>Is the best hope tools that </a:t>
            </a:r>
            <a:r>
              <a:rPr lang="en-US" sz="2000" i="1" smtClean="0">
                <a:solidFill>
                  <a:schemeClr val="accent1"/>
                </a:solidFill>
              </a:rPr>
              <a:t>are developed, </a:t>
            </a:r>
            <a:r>
              <a:rPr lang="en-US" sz="2000" i="1" dirty="0" smtClean="0">
                <a:solidFill>
                  <a:schemeClr val="accent1"/>
                </a:solidFill>
              </a:rPr>
              <a:t>and free by virtue of ubiquity?</a:t>
            </a:r>
            <a:endParaRPr lang="en-US" sz="2000" i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13857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OSDD_Malaria_Logo_Final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564" y="1801728"/>
            <a:ext cx="1420310" cy="141962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-36512" y="3313896"/>
            <a:ext cx="217246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 smtClean="0">
                <a:solidFill>
                  <a:srgbClr val="F79646"/>
                </a:solidFill>
              </a:rPr>
              <a:t>Open Source Malaria</a:t>
            </a:r>
            <a:endParaRPr lang="en-US" sz="1600" i="1" dirty="0">
              <a:solidFill>
                <a:srgbClr val="F79646"/>
              </a:solidFill>
            </a:endParaRPr>
          </a:p>
          <a:p>
            <a:pPr algn="ctr"/>
            <a:r>
              <a:rPr lang="en-US" sz="1400" i="1" dirty="0" smtClean="0">
                <a:solidFill>
                  <a:prstClr val="white"/>
                </a:solidFill>
              </a:rPr>
              <a:t>@O_S_M</a:t>
            </a:r>
            <a:endParaRPr lang="en-US" sz="1400" i="1" dirty="0">
              <a:solidFill>
                <a:prstClr val="white"/>
              </a:solidFill>
            </a:endParaRPr>
          </a:p>
        </p:txBody>
      </p:sp>
      <p:pic>
        <p:nvPicPr>
          <p:cNvPr id="5" name="Picture 4" descr="ostb-logo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4730" y="1801728"/>
            <a:ext cx="1447841" cy="144016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907704" y="1153656"/>
            <a:ext cx="176189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 smtClean="0">
                <a:solidFill>
                  <a:srgbClr val="F79646"/>
                </a:solidFill>
              </a:rPr>
              <a:t>Open Source TB</a:t>
            </a:r>
            <a:endParaRPr lang="en-US" sz="1600" i="1" dirty="0">
              <a:solidFill>
                <a:srgbClr val="F79646"/>
              </a:solidFill>
            </a:endParaRPr>
          </a:p>
          <a:p>
            <a:pPr algn="ctr"/>
            <a:r>
              <a:rPr lang="en-US" sz="1400" i="1" dirty="0" smtClean="0">
                <a:solidFill>
                  <a:prstClr val="white"/>
                </a:solidFill>
              </a:rPr>
              <a:t>@</a:t>
            </a:r>
            <a:r>
              <a:rPr lang="en-US" sz="1400" i="1" dirty="0" err="1" smtClean="0">
                <a:solidFill>
                  <a:prstClr val="white"/>
                </a:solidFill>
              </a:rPr>
              <a:t>OpenSourceTB</a:t>
            </a:r>
            <a:endParaRPr lang="en-US" sz="1400" i="1" dirty="0">
              <a:solidFill>
                <a:prstClr val="white"/>
              </a:solidFill>
            </a:endParaRPr>
          </a:p>
        </p:txBody>
      </p:sp>
      <p:pic>
        <p:nvPicPr>
          <p:cNvPr id="8" name="Picture 7" descr="MycetOS Logo from Wendy v3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7015" y="1801728"/>
            <a:ext cx="1224135" cy="145136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206045" y="3313896"/>
            <a:ext cx="244607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 smtClean="0">
                <a:solidFill>
                  <a:srgbClr val="F79646"/>
                </a:solidFill>
              </a:rPr>
              <a:t>Open Source </a:t>
            </a:r>
            <a:r>
              <a:rPr lang="en-US" sz="1600" i="1" dirty="0" err="1" smtClean="0">
                <a:solidFill>
                  <a:srgbClr val="F79646"/>
                </a:solidFill>
              </a:rPr>
              <a:t>Mycetoma</a:t>
            </a:r>
            <a:endParaRPr lang="en-US" sz="1600" i="1" dirty="0">
              <a:solidFill>
                <a:srgbClr val="F79646"/>
              </a:solidFill>
            </a:endParaRPr>
          </a:p>
          <a:p>
            <a:pPr algn="ctr"/>
            <a:r>
              <a:rPr lang="en-US" sz="1400" i="1" dirty="0" smtClean="0">
                <a:solidFill>
                  <a:prstClr val="white"/>
                </a:solidFill>
              </a:rPr>
              <a:t>@</a:t>
            </a:r>
            <a:r>
              <a:rPr lang="en-US" sz="1400" i="1" dirty="0" err="1" smtClean="0">
                <a:solidFill>
                  <a:prstClr val="white"/>
                </a:solidFill>
              </a:rPr>
              <a:t>MycetOS</a:t>
            </a:r>
            <a:endParaRPr lang="en-US" sz="1400" i="1" dirty="0">
              <a:solidFill>
                <a:prstClr val="white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378188" y="1801728"/>
            <a:ext cx="1440160" cy="1440160"/>
          </a:xfrm>
          <a:prstGeom prst="rect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0" name="Picture 9" descr="logo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8188" y="1801728"/>
            <a:ext cx="1459880" cy="145988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018148" y="1153656"/>
            <a:ext cx="221814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 smtClean="0">
                <a:solidFill>
                  <a:srgbClr val="F79646"/>
                </a:solidFill>
              </a:rPr>
              <a:t>Open Source </a:t>
            </a:r>
            <a:r>
              <a:rPr lang="en-US" sz="1600" i="1" dirty="0" err="1" smtClean="0">
                <a:solidFill>
                  <a:srgbClr val="F79646"/>
                </a:solidFill>
              </a:rPr>
              <a:t>Pharma</a:t>
            </a:r>
            <a:endParaRPr lang="en-US" sz="1600" i="1" dirty="0">
              <a:solidFill>
                <a:srgbClr val="F79646"/>
              </a:solidFill>
            </a:endParaRPr>
          </a:p>
          <a:p>
            <a:pPr algn="ctr"/>
            <a:r>
              <a:rPr lang="en-US" sz="1400" i="1" dirty="0" smtClean="0">
                <a:solidFill>
                  <a:prstClr val="white"/>
                </a:solidFill>
              </a:rPr>
              <a:t>@</a:t>
            </a:r>
            <a:r>
              <a:rPr lang="en-US" sz="1400" i="1" dirty="0" err="1" smtClean="0">
                <a:solidFill>
                  <a:prstClr val="white"/>
                </a:solidFill>
              </a:rPr>
              <a:t>OSPinfo</a:t>
            </a:r>
            <a:endParaRPr lang="en-US" sz="1400" i="1" dirty="0"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681265" y="3313896"/>
            <a:ext cx="242723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 smtClean="0">
                <a:solidFill>
                  <a:srgbClr val="F79646"/>
                </a:solidFill>
              </a:rPr>
              <a:t>Open Source Antibiotics</a:t>
            </a:r>
            <a:endParaRPr lang="en-US" sz="1600" i="1" dirty="0">
              <a:solidFill>
                <a:srgbClr val="F79646"/>
              </a:solidFill>
            </a:endParaRPr>
          </a:p>
          <a:p>
            <a:pPr algn="ctr"/>
            <a:r>
              <a:rPr lang="en-US" sz="1400" i="1" dirty="0" smtClean="0">
                <a:solidFill>
                  <a:prstClr val="white"/>
                </a:solidFill>
              </a:rPr>
              <a:t>@</a:t>
            </a:r>
            <a:r>
              <a:rPr lang="en-US" sz="1400" i="1" dirty="0" err="1" smtClean="0">
                <a:solidFill>
                  <a:prstClr val="white"/>
                </a:solidFill>
              </a:rPr>
              <a:t>OSantibiotics</a:t>
            </a:r>
            <a:endParaRPr lang="en-US" sz="1400" i="1" dirty="0">
              <a:solidFill>
                <a:prstClr val="white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186948" y="267494"/>
            <a:ext cx="4699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rgbClr val="9BBB59"/>
                </a:solidFill>
              </a:rPr>
              <a:t>¢</a:t>
            </a:r>
            <a:endParaRPr lang="en-US" sz="4000" dirty="0">
              <a:solidFill>
                <a:srgbClr val="9BBB59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86948" y="4227934"/>
            <a:ext cx="4699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rgbClr val="C0504D"/>
                </a:solidFill>
              </a:rPr>
              <a:t>$</a:t>
            </a:r>
            <a:endParaRPr lang="en-US" sz="4000" dirty="0">
              <a:solidFill>
                <a:srgbClr val="C0504D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691415" y="-20538"/>
            <a:ext cx="4841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>
                <a:solidFill>
                  <a:prstClr val="white"/>
                </a:solidFill>
              </a:rPr>
              <a:t>3</a:t>
            </a:r>
            <a:r>
              <a:rPr lang="en-US" sz="1200" dirty="0" smtClean="0">
                <a:solidFill>
                  <a:prstClr val="white"/>
                </a:solidFill>
              </a:rPr>
              <a:t>/</a:t>
            </a:r>
            <a:r>
              <a:rPr lang="en-US" sz="1200" dirty="0" smtClean="0">
                <a:solidFill>
                  <a:prstClr val="white"/>
                </a:solidFill>
              </a:rPr>
              <a:t>30</a:t>
            </a:r>
            <a:endParaRPr lang="en-US" sz="1200" dirty="0">
              <a:solidFill>
                <a:prstClr val="white"/>
              </a:solidFill>
            </a:endParaRPr>
          </a:p>
        </p:txBody>
      </p:sp>
      <p:pic>
        <p:nvPicPr>
          <p:cNvPr id="15" name="Picture 14" descr="OSA logo_high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4288" y="1779662"/>
            <a:ext cx="1485280" cy="1485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8023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4" name="Text Box 8"/>
          <p:cNvSpPr txBox="1">
            <a:spLocks noChangeArrowheads="1"/>
          </p:cNvSpPr>
          <p:nvPr/>
        </p:nvSpPr>
        <p:spPr bwMode="auto">
          <a:xfrm>
            <a:off x="228600" y="1957154"/>
            <a:ext cx="8534400" cy="18928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GB" sz="900" b="1" dirty="0" smtClean="0">
                <a:solidFill>
                  <a:schemeClr val="accent6"/>
                </a:solidFill>
              </a:rPr>
              <a:t>My Lab</a:t>
            </a:r>
            <a:r>
              <a:rPr lang="en-GB" sz="900" dirty="0" smtClean="0"/>
              <a:t>: </a:t>
            </a:r>
            <a:r>
              <a:rPr lang="en-GB" sz="900" dirty="0"/>
              <a:t>Alice </a:t>
            </a:r>
            <a:r>
              <a:rPr lang="en-GB" sz="900" dirty="0" smtClean="0"/>
              <a:t>Williamson, Ed </a:t>
            </a:r>
            <a:r>
              <a:rPr lang="en-GB" sz="900" dirty="0" err="1" smtClean="0"/>
              <a:t>Tse</a:t>
            </a:r>
            <a:r>
              <a:rPr lang="en-GB" sz="900" dirty="0" smtClean="0"/>
              <a:t>, Michael </a:t>
            </a:r>
            <a:r>
              <a:rPr lang="en-GB" sz="900" dirty="0" err="1" smtClean="0"/>
              <a:t>Woelfe</a:t>
            </a:r>
            <a:r>
              <a:rPr lang="en-GB" sz="900" dirty="0" smtClean="0"/>
              <a:t>, Paul </a:t>
            </a:r>
            <a:r>
              <a:rPr lang="en-GB" sz="900" dirty="0" err="1" smtClean="0"/>
              <a:t>Ylioja</a:t>
            </a:r>
            <a:r>
              <a:rPr lang="en-GB" sz="900" dirty="0" smtClean="0"/>
              <a:t>, Murray Robertson, David Smith, Kat </a:t>
            </a:r>
            <a:r>
              <a:rPr lang="en-GB" sz="900" dirty="0" err="1" smtClean="0"/>
              <a:t>Badiola</a:t>
            </a:r>
            <a:r>
              <a:rPr lang="en-GB" sz="900" dirty="0" smtClean="0"/>
              <a:t>, Jessica </a:t>
            </a:r>
            <a:r>
              <a:rPr lang="en-GB" sz="900" dirty="0" err="1" smtClean="0"/>
              <a:t>Baiget</a:t>
            </a:r>
            <a:r>
              <a:rPr lang="en-GB" sz="900" dirty="0" smtClean="0"/>
              <a:t>, Javier </a:t>
            </a:r>
            <a:r>
              <a:rPr lang="en-GB" sz="900" dirty="0" err="1" smtClean="0"/>
              <a:t>Osende</a:t>
            </a:r>
            <a:r>
              <a:rPr lang="en-GB" sz="900" dirty="0" smtClean="0"/>
              <a:t>, Jimmy </a:t>
            </a:r>
            <a:r>
              <a:rPr lang="en-GB" sz="900" dirty="0" err="1" smtClean="0"/>
              <a:t>Cronshaw</a:t>
            </a:r>
            <a:r>
              <a:rPr lang="en-GB" sz="900" dirty="0" smtClean="0"/>
              <a:t>, Zoe Hungerford, Laura White, Clara Chen, Angela </a:t>
            </a:r>
            <a:r>
              <a:rPr lang="en-GB" sz="900" dirty="0" err="1" smtClean="0"/>
              <a:t>Butera</a:t>
            </a:r>
            <a:r>
              <a:rPr lang="en-GB" sz="900" dirty="0" smtClean="0"/>
              <a:t>, </a:t>
            </a:r>
            <a:r>
              <a:rPr lang="en-GB" sz="900" dirty="0" err="1" smtClean="0"/>
              <a:t>Matin</a:t>
            </a:r>
            <a:r>
              <a:rPr lang="en-GB" sz="900" dirty="0" smtClean="0"/>
              <a:t> Dean, Althea Tsang, Jo </a:t>
            </a:r>
            <a:r>
              <a:rPr lang="en-GB" sz="900" dirty="0" err="1" smtClean="0"/>
              <a:t>Ubels</a:t>
            </a:r>
            <a:r>
              <a:rPr lang="en-GB" sz="900" dirty="0" smtClean="0"/>
              <a:t>, Tom MacDonald, Matt </a:t>
            </a:r>
            <a:r>
              <a:rPr lang="en-GB" sz="900" dirty="0" err="1" smtClean="0"/>
              <a:t>Tarnowski</a:t>
            </a:r>
            <a:r>
              <a:rPr lang="en-GB" sz="900" dirty="0" smtClean="0"/>
              <a:t>, Peter Turner, Carmen Tran, Inga </a:t>
            </a:r>
            <a:r>
              <a:rPr lang="en-GB" sz="900" dirty="0" err="1" smtClean="0"/>
              <a:t>Topolnicki</a:t>
            </a:r>
            <a:r>
              <a:rPr lang="en-GB" sz="900" dirty="0" smtClean="0"/>
              <a:t>, </a:t>
            </a:r>
            <a:r>
              <a:rPr lang="en-GB" sz="900" dirty="0" err="1" smtClean="0"/>
              <a:t>Haochuan</a:t>
            </a:r>
            <a:r>
              <a:rPr lang="en-GB" sz="900" dirty="0" smtClean="0"/>
              <a:t> Mao, </a:t>
            </a:r>
            <a:r>
              <a:rPr lang="en-GB" sz="900" dirty="0" err="1" smtClean="0"/>
              <a:t>Tianyi</a:t>
            </a:r>
            <a:r>
              <a:rPr lang="en-GB" sz="900" dirty="0" smtClean="0"/>
              <a:t> </a:t>
            </a:r>
            <a:r>
              <a:rPr lang="en-GB" sz="900" dirty="0" err="1" smtClean="0"/>
              <a:t>Zheng</a:t>
            </a:r>
            <a:r>
              <a:rPr lang="en-GB" sz="900" dirty="0" smtClean="0"/>
              <a:t>, Jasper Tyler, </a:t>
            </a:r>
            <a:r>
              <a:rPr lang="en-GB" sz="900" dirty="0" err="1" smtClean="0"/>
              <a:t>Mathamsanqa</a:t>
            </a:r>
            <a:r>
              <a:rPr lang="en-GB" sz="900" dirty="0" smtClean="0"/>
              <a:t> </a:t>
            </a:r>
            <a:r>
              <a:rPr lang="en-GB" sz="900" dirty="0" err="1" smtClean="0"/>
              <a:t>Bhebhe</a:t>
            </a:r>
            <a:r>
              <a:rPr lang="en-GB" sz="900" dirty="0" smtClean="0"/>
              <a:t>, Marat </a:t>
            </a:r>
            <a:r>
              <a:rPr lang="en-GB" sz="900" dirty="0" err="1" smtClean="0"/>
              <a:t>Korsik</a:t>
            </a:r>
            <a:r>
              <a:rPr lang="en-GB" sz="900" dirty="0" smtClean="0"/>
              <a:t>, </a:t>
            </a:r>
            <a:r>
              <a:rPr lang="en-GB" sz="900" dirty="0" err="1" smtClean="0"/>
              <a:t>Fahima</a:t>
            </a:r>
            <a:r>
              <a:rPr lang="en-GB" sz="900" dirty="0" smtClean="0"/>
              <a:t> </a:t>
            </a:r>
            <a:r>
              <a:rPr lang="en-GB" sz="900" dirty="0" err="1" smtClean="0"/>
              <a:t>Idiris</a:t>
            </a:r>
            <a:r>
              <a:rPr lang="en-GB" sz="900" dirty="0" smtClean="0"/>
              <a:t>, Dana Klug, </a:t>
            </a:r>
            <a:r>
              <a:rPr lang="en-GB" sz="900" dirty="0" err="1" smtClean="0"/>
              <a:t>Dmitrij</a:t>
            </a:r>
            <a:r>
              <a:rPr lang="en-GB" sz="900" dirty="0" smtClean="0"/>
              <a:t> </a:t>
            </a:r>
            <a:r>
              <a:rPr lang="en-GB" sz="900" dirty="0" err="1" smtClean="0"/>
              <a:t>Melechov</a:t>
            </a:r>
            <a:r>
              <a:rPr lang="en-GB" sz="900" dirty="0" smtClean="0"/>
              <a:t> </a:t>
            </a:r>
            <a:r>
              <a:rPr lang="en-GB" sz="900" b="1" dirty="0">
                <a:solidFill>
                  <a:srgbClr val="F79646"/>
                </a:solidFill>
              </a:rPr>
              <a:t>MMV</a:t>
            </a:r>
            <a:r>
              <a:rPr lang="en-GB" sz="900" dirty="0"/>
              <a:t>: Tim Wells, Paul Willis, Jeremy Burrows </a:t>
            </a:r>
            <a:r>
              <a:rPr lang="en-GB" sz="900" b="1" dirty="0" err="1" smtClean="0">
                <a:solidFill>
                  <a:srgbClr val="F79646"/>
                </a:solidFill>
              </a:rPr>
              <a:t>DNDi</a:t>
            </a:r>
            <a:r>
              <a:rPr lang="en-GB" sz="900" dirty="0" smtClean="0"/>
              <a:t>: Ben Perry, Jean-Robert </a:t>
            </a:r>
            <a:r>
              <a:rPr lang="en-GB" sz="900" dirty="0" err="1" smtClean="0"/>
              <a:t>Ioset</a:t>
            </a:r>
            <a:r>
              <a:rPr lang="en-GB" sz="900" dirty="0" smtClean="0"/>
              <a:t> </a:t>
            </a:r>
            <a:r>
              <a:rPr lang="en-GB" sz="900" b="1" dirty="0" smtClean="0">
                <a:solidFill>
                  <a:srgbClr val="F79646"/>
                </a:solidFill>
              </a:rPr>
              <a:t>GSK</a:t>
            </a:r>
            <a:r>
              <a:rPr lang="en-GB" sz="900" dirty="0"/>
              <a:t>: Javier </a:t>
            </a:r>
            <a:r>
              <a:rPr lang="en-GB" sz="900" dirty="0" err="1"/>
              <a:t>Gamo</a:t>
            </a:r>
            <a:r>
              <a:rPr lang="en-GB" sz="900" dirty="0"/>
              <a:t>, Felix Calderon, </a:t>
            </a:r>
            <a:r>
              <a:rPr lang="en-GB" sz="900" dirty="0" err="1"/>
              <a:t>Lluis</a:t>
            </a:r>
            <a:r>
              <a:rPr lang="en-GB" sz="900" dirty="0"/>
              <a:t> </a:t>
            </a:r>
            <a:r>
              <a:rPr lang="en-GB" sz="900" dirty="0" err="1"/>
              <a:t>Ballell</a:t>
            </a:r>
            <a:r>
              <a:rPr lang="en-GB" sz="900" dirty="0"/>
              <a:t>, Julia Castro-</a:t>
            </a:r>
            <a:r>
              <a:rPr lang="en-GB" sz="900" dirty="0" err="1"/>
              <a:t>Pichel</a:t>
            </a:r>
            <a:r>
              <a:rPr lang="en-GB" sz="900" dirty="0"/>
              <a:t>, </a:t>
            </a:r>
            <a:r>
              <a:rPr lang="en-GB" sz="900" dirty="0" smtClean="0"/>
              <a:t>Carlos </a:t>
            </a:r>
            <a:r>
              <a:rPr lang="en-GB" sz="900" dirty="0" err="1" smtClean="0"/>
              <a:t>Alemparte</a:t>
            </a:r>
            <a:r>
              <a:rPr lang="en-GB" sz="900" dirty="0" smtClean="0"/>
              <a:t>, </a:t>
            </a:r>
            <a:r>
              <a:rPr lang="en-GB" sz="900" dirty="0" err="1" smtClean="0"/>
              <a:t>Benigno</a:t>
            </a:r>
            <a:r>
              <a:rPr lang="en-GB" sz="900" dirty="0" smtClean="0"/>
              <a:t> </a:t>
            </a:r>
            <a:r>
              <a:rPr lang="en-GB" sz="900" dirty="0" err="1" smtClean="0"/>
              <a:t>Crespo</a:t>
            </a:r>
            <a:r>
              <a:rPr lang="en-GB" sz="900" dirty="0" smtClean="0"/>
              <a:t> </a:t>
            </a:r>
            <a:r>
              <a:rPr lang="en-GB" sz="900" b="1" dirty="0" smtClean="0">
                <a:solidFill>
                  <a:srgbClr val="F79646"/>
                </a:solidFill>
              </a:rPr>
              <a:t>Sydney Grammar School</a:t>
            </a:r>
            <a:r>
              <a:rPr lang="en-GB" sz="900" dirty="0" smtClean="0"/>
              <a:t>: Malcolm </a:t>
            </a:r>
            <a:r>
              <a:rPr lang="en-GB" sz="900" dirty="0" err="1" smtClean="0"/>
              <a:t>Binns</a:t>
            </a:r>
            <a:r>
              <a:rPr lang="en-GB" sz="900" dirty="0" smtClean="0"/>
              <a:t>, Erin Sheridan, the boys </a:t>
            </a:r>
            <a:r>
              <a:rPr lang="en-GB" sz="900" b="1" dirty="0" smtClean="0">
                <a:solidFill>
                  <a:srgbClr val="F79646"/>
                </a:solidFill>
              </a:rPr>
              <a:t>WHO/TDR</a:t>
            </a:r>
            <a:r>
              <a:rPr lang="en-GB" sz="900" dirty="0" smtClean="0"/>
              <a:t>: </a:t>
            </a:r>
            <a:r>
              <a:rPr lang="en-GB" sz="900" dirty="0" err="1" smtClean="0"/>
              <a:t>Piero</a:t>
            </a:r>
            <a:r>
              <a:rPr lang="en-GB" sz="900" dirty="0" smtClean="0"/>
              <a:t> </a:t>
            </a:r>
            <a:r>
              <a:rPr lang="en-GB" sz="900" dirty="0" err="1" smtClean="0"/>
              <a:t>Olliaro</a:t>
            </a:r>
            <a:r>
              <a:rPr lang="en-GB" sz="900" dirty="0" smtClean="0"/>
              <a:t> </a:t>
            </a:r>
            <a:r>
              <a:rPr lang="en-GB" sz="900" b="1" dirty="0" smtClean="0">
                <a:solidFill>
                  <a:srgbClr val="F79646"/>
                </a:solidFill>
              </a:rPr>
              <a:t>SGC</a:t>
            </a:r>
            <a:r>
              <a:rPr lang="en-GB" sz="900" dirty="0" smtClean="0"/>
              <a:t>: </a:t>
            </a:r>
            <a:r>
              <a:rPr lang="en-GB" sz="900" dirty="0" err="1" smtClean="0"/>
              <a:t>Aled</a:t>
            </a:r>
            <a:r>
              <a:rPr lang="en-GB" sz="900" dirty="0" smtClean="0"/>
              <a:t> Edwards, Rafael </a:t>
            </a:r>
            <a:r>
              <a:rPr lang="en-GB" sz="900" dirty="0" err="1" smtClean="0"/>
              <a:t>Counago</a:t>
            </a:r>
            <a:r>
              <a:rPr lang="en-GB" sz="900" dirty="0" smtClean="0"/>
              <a:t> </a:t>
            </a:r>
            <a:r>
              <a:rPr lang="en-GB" sz="900" b="1" dirty="0" err="1" smtClean="0">
                <a:solidFill>
                  <a:srgbClr val="F79646"/>
                </a:solidFill>
              </a:rPr>
              <a:t>Syncom</a:t>
            </a:r>
            <a:r>
              <a:rPr lang="en-GB" sz="900" b="1" dirty="0" smtClean="0">
                <a:solidFill>
                  <a:srgbClr val="F79646"/>
                </a:solidFill>
              </a:rPr>
              <a:t> B.V.</a:t>
            </a:r>
            <a:r>
              <a:rPr lang="en-GB" sz="900" dirty="0" smtClean="0"/>
              <a:t>: Jean-Paul </a:t>
            </a:r>
            <a:r>
              <a:rPr lang="en-GB" sz="900" dirty="0" err="1" smtClean="0"/>
              <a:t>Seerden</a:t>
            </a:r>
            <a:r>
              <a:rPr lang="en-GB" sz="900" dirty="0" smtClean="0"/>
              <a:t> </a:t>
            </a:r>
            <a:r>
              <a:rPr lang="en-GB" sz="900" b="1" dirty="0" smtClean="0">
                <a:solidFill>
                  <a:schemeClr val="accent6"/>
                </a:solidFill>
              </a:rPr>
              <a:t>Massachusetts College of Pharmacy and Health Sciences</a:t>
            </a:r>
            <a:r>
              <a:rPr lang="en-GB" sz="900" dirty="0" smtClean="0"/>
              <a:t>: Chase Smith and students </a:t>
            </a:r>
            <a:r>
              <a:rPr lang="en-GB" sz="900" b="1" dirty="0" smtClean="0">
                <a:solidFill>
                  <a:srgbClr val="F79646"/>
                </a:solidFill>
              </a:rPr>
              <a:t>Dundee</a:t>
            </a:r>
            <a:r>
              <a:rPr lang="en-GB" sz="900" dirty="0" smtClean="0"/>
              <a:t>: Irene </a:t>
            </a:r>
            <a:r>
              <a:rPr lang="en-GB" sz="900" dirty="0" err="1" smtClean="0"/>
              <a:t>Hallyburton</a:t>
            </a:r>
            <a:r>
              <a:rPr lang="en-GB" sz="900" dirty="0" smtClean="0"/>
              <a:t> </a:t>
            </a:r>
            <a:r>
              <a:rPr lang="en-GB" sz="900" b="1" dirty="0" smtClean="0">
                <a:solidFill>
                  <a:srgbClr val="F79646"/>
                </a:solidFill>
              </a:rPr>
              <a:t>Southampton</a:t>
            </a:r>
            <a:r>
              <a:rPr lang="en-GB" sz="900" dirty="0" smtClean="0"/>
              <a:t>: Jeremy Frey and team </a:t>
            </a:r>
            <a:r>
              <a:rPr lang="en-GB" sz="900" b="1" dirty="0" err="1" smtClean="0">
                <a:solidFill>
                  <a:srgbClr val="F79646"/>
                </a:solidFill>
              </a:rPr>
              <a:t>ChEMBL</a:t>
            </a:r>
            <a:r>
              <a:rPr lang="en-GB" sz="900" dirty="0" smtClean="0"/>
              <a:t>: John </a:t>
            </a:r>
            <a:r>
              <a:rPr lang="en-GB" sz="900" dirty="0" err="1" smtClean="0"/>
              <a:t>Overington</a:t>
            </a:r>
            <a:r>
              <a:rPr lang="en-GB" sz="900" dirty="0"/>
              <a:t>,</a:t>
            </a:r>
            <a:r>
              <a:rPr lang="en-GB" sz="900" dirty="0" smtClean="0"/>
              <a:t> Iain Wallace, George </a:t>
            </a:r>
            <a:r>
              <a:rPr lang="en-GB" sz="900" dirty="0" err="1" smtClean="0"/>
              <a:t>Papadatos</a:t>
            </a:r>
            <a:r>
              <a:rPr lang="en-GB" sz="900" dirty="0" smtClean="0"/>
              <a:t> </a:t>
            </a:r>
            <a:r>
              <a:rPr lang="en-GB" sz="900" b="1" dirty="0">
                <a:solidFill>
                  <a:srgbClr val="F79646"/>
                </a:solidFill>
              </a:rPr>
              <a:t>ANU</a:t>
            </a:r>
            <a:r>
              <a:rPr lang="en-GB" sz="900" dirty="0" smtClean="0"/>
              <a:t>: </a:t>
            </a:r>
            <a:r>
              <a:rPr lang="en-GB" sz="900" dirty="0" err="1" smtClean="0"/>
              <a:t>Kiaran</a:t>
            </a:r>
            <a:r>
              <a:rPr lang="en-GB" sz="900" dirty="0" smtClean="0"/>
              <a:t> Kirk, Adele </a:t>
            </a:r>
            <a:r>
              <a:rPr lang="en-GB" sz="900" dirty="0" err="1" smtClean="0"/>
              <a:t>Lehane</a:t>
            </a:r>
            <a:r>
              <a:rPr lang="en-GB" sz="900" dirty="0" smtClean="0"/>
              <a:t>, Adelaide Dennis </a:t>
            </a:r>
            <a:r>
              <a:rPr lang="en-GB" sz="900" b="1" dirty="0" smtClean="0">
                <a:solidFill>
                  <a:srgbClr val="F79646"/>
                </a:solidFill>
              </a:rPr>
              <a:t>OSDD India</a:t>
            </a:r>
            <a:r>
              <a:rPr lang="en-GB" sz="900" dirty="0" smtClean="0"/>
              <a:t>: Sanjay </a:t>
            </a:r>
            <a:r>
              <a:rPr lang="en-GB" sz="900" dirty="0" err="1" smtClean="0"/>
              <a:t>Batra</a:t>
            </a:r>
            <a:r>
              <a:rPr lang="en-GB" sz="900" dirty="0" smtClean="0"/>
              <a:t>, </a:t>
            </a:r>
            <a:r>
              <a:rPr lang="en-GB" sz="900" dirty="0" err="1" smtClean="0"/>
              <a:t>Soumya</a:t>
            </a:r>
            <a:r>
              <a:rPr lang="en-GB" sz="900" dirty="0" smtClean="0"/>
              <a:t> Bhattacharyya</a:t>
            </a:r>
            <a:r>
              <a:rPr lang="en-GB" sz="900" dirty="0" smtClean="0">
                <a:solidFill>
                  <a:srgbClr val="F79646"/>
                </a:solidFill>
              </a:rPr>
              <a:t> </a:t>
            </a:r>
            <a:r>
              <a:rPr lang="en-GB" sz="900" b="1" dirty="0" smtClean="0">
                <a:solidFill>
                  <a:srgbClr val="F79646"/>
                </a:solidFill>
              </a:rPr>
              <a:t>Griffith</a:t>
            </a:r>
            <a:r>
              <a:rPr lang="en-GB" sz="900" dirty="0" smtClean="0"/>
              <a:t>: Vicky Avery, Sandra Duffy, Sabine Fletcher, Mark </a:t>
            </a:r>
            <a:r>
              <a:rPr lang="en-GB" sz="900" dirty="0" err="1" smtClean="0"/>
              <a:t>Coster</a:t>
            </a:r>
            <a:r>
              <a:rPr lang="en-GB" sz="900" dirty="0" smtClean="0"/>
              <a:t> and student teams </a:t>
            </a:r>
            <a:r>
              <a:rPr lang="en-GB" sz="900" b="1" dirty="0" err="1" smtClean="0">
                <a:solidFill>
                  <a:srgbClr val="F79646"/>
                </a:solidFill>
              </a:rPr>
              <a:t>Monash</a:t>
            </a:r>
            <a:r>
              <a:rPr lang="en-GB" sz="900" dirty="0" smtClean="0"/>
              <a:t>: Sue </a:t>
            </a:r>
            <a:r>
              <a:rPr lang="en-GB" sz="900" dirty="0" err="1" smtClean="0"/>
              <a:t>Charman</a:t>
            </a:r>
            <a:r>
              <a:rPr lang="en-GB" sz="900" dirty="0" smtClean="0"/>
              <a:t>, Karen White, David </a:t>
            </a:r>
            <a:r>
              <a:rPr lang="en-GB" sz="900" dirty="0" err="1" smtClean="0"/>
              <a:t>Shackleford</a:t>
            </a:r>
            <a:r>
              <a:rPr lang="en-GB" sz="900" dirty="0" smtClean="0"/>
              <a:t>, Darren </a:t>
            </a:r>
            <a:r>
              <a:rPr lang="en-GB" sz="900" dirty="0"/>
              <a:t>Creek, </a:t>
            </a:r>
            <a:r>
              <a:rPr lang="en-GB" sz="900" dirty="0" err="1"/>
              <a:t>Anubhav</a:t>
            </a:r>
            <a:r>
              <a:rPr lang="en-GB" sz="900" dirty="0"/>
              <a:t> </a:t>
            </a:r>
            <a:r>
              <a:rPr lang="en-GB" sz="900" dirty="0" err="1"/>
              <a:t>Srivastava</a:t>
            </a:r>
            <a:r>
              <a:rPr lang="en-GB" sz="900" dirty="0"/>
              <a:t> </a:t>
            </a:r>
            <a:r>
              <a:rPr lang="en-GB" sz="900" b="1" dirty="0" smtClean="0">
                <a:solidFill>
                  <a:srgbClr val="F79646"/>
                </a:solidFill>
              </a:rPr>
              <a:t>Melbourne</a:t>
            </a:r>
            <a:r>
              <a:rPr lang="en-GB" sz="900" dirty="0" smtClean="0"/>
              <a:t>: Stuart Ralph, James Pham </a:t>
            </a:r>
            <a:r>
              <a:rPr lang="en-GB" sz="900" b="1" dirty="0" smtClean="0">
                <a:solidFill>
                  <a:srgbClr val="F79646"/>
                </a:solidFill>
              </a:rPr>
              <a:t>Basel</a:t>
            </a:r>
            <a:r>
              <a:rPr lang="en-GB" sz="900" dirty="0" smtClean="0"/>
              <a:t>: Sergio </a:t>
            </a:r>
            <a:r>
              <a:rPr lang="en-GB" sz="900" dirty="0" err="1" smtClean="0"/>
              <a:t>Wittlin</a:t>
            </a:r>
            <a:r>
              <a:rPr lang="en-GB" sz="900" dirty="0" smtClean="0"/>
              <a:t> </a:t>
            </a:r>
            <a:r>
              <a:rPr lang="en-GB" sz="900" b="1" dirty="0" smtClean="0">
                <a:solidFill>
                  <a:srgbClr val="F79646"/>
                </a:solidFill>
              </a:rPr>
              <a:t>Edinburgh</a:t>
            </a:r>
            <a:r>
              <a:rPr lang="en-GB" sz="900" dirty="0" smtClean="0"/>
              <a:t>: Patrick Thompson, </a:t>
            </a:r>
            <a:r>
              <a:rPr lang="en-GB" sz="900" dirty="0" err="1" smtClean="0"/>
              <a:t>Eduvie</a:t>
            </a:r>
            <a:r>
              <a:rPr lang="en-GB" sz="900" dirty="0" smtClean="0"/>
              <a:t> </a:t>
            </a:r>
            <a:r>
              <a:rPr lang="en-GB" sz="900" dirty="0" err="1" smtClean="0"/>
              <a:t>Omene</a:t>
            </a:r>
            <a:r>
              <a:rPr lang="en-GB" sz="900" dirty="0" smtClean="0"/>
              <a:t>, Devon Scott, Tom Foley </a:t>
            </a:r>
            <a:r>
              <a:rPr lang="en-GB" sz="900" b="1" dirty="0">
                <a:solidFill>
                  <a:srgbClr val="F79646"/>
                </a:solidFill>
              </a:rPr>
              <a:t>Pfizer</a:t>
            </a:r>
            <a:r>
              <a:rPr lang="en-GB" sz="900" dirty="0" smtClean="0"/>
              <a:t>: Scott </a:t>
            </a:r>
            <a:r>
              <a:rPr lang="en-GB" sz="900" dirty="0" err="1" smtClean="0"/>
              <a:t>Obach</a:t>
            </a:r>
            <a:r>
              <a:rPr lang="en-GB" sz="900" dirty="0" smtClean="0"/>
              <a:t>, Christine Orozco </a:t>
            </a:r>
            <a:r>
              <a:rPr lang="en-GB" sz="900" b="1" dirty="0">
                <a:solidFill>
                  <a:srgbClr val="F79646"/>
                </a:solidFill>
              </a:rPr>
              <a:t>Lawrence University</a:t>
            </a:r>
            <a:r>
              <a:rPr lang="en-GB" sz="900" dirty="0" smtClean="0"/>
              <a:t>: Stefan </a:t>
            </a:r>
            <a:r>
              <a:rPr lang="en-GB" sz="900" dirty="0" err="1" smtClean="0"/>
              <a:t>Debbert</a:t>
            </a:r>
            <a:r>
              <a:rPr lang="en-GB" sz="900" dirty="0" smtClean="0"/>
              <a:t> and students </a:t>
            </a:r>
            <a:r>
              <a:rPr lang="en-GB" sz="900" b="1" dirty="0" smtClean="0">
                <a:solidFill>
                  <a:schemeClr val="accent6"/>
                </a:solidFill>
              </a:rPr>
              <a:t>Haverford College</a:t>
            </a:r>
            <a:r>
              <a:rPr lang="en-GB" sz="900" dirty="0" smtClean="0"/>
              <a:t>: Robert </a:t>
            </a:r>
            <a:r>
              <a:rPr lang="en-GB" sz="900" dirty="0" err="1" smtClean="0"/>
              <a:t>Broadrup</a:t>
            </a:r>
            <a:r>
              <a:rPr lang="en-GB" sz="900" dirty="0" smtClean="0"/>
              <a:t> </a:t>
            </a:r>
            <a:r>
              <a:rPr lang="en-GB" sz="900" b="1" dirty="0" err="1" smtClean="0">
                <a:solidFill>
                  <a:srgbClr val="F79646"/>
                </a:solidFill>
              </a:rPr>
              <a:t>Karolinska</a:t>
            </a:r>
            <a:r>
              <a:rPr lang="en-GB" sz="900" dirty="0" smtClean="0"/>
              <a:t> </a:t>
            </a:r>
            <a:r>
              <a:rPr lang="en-GB" sz="900" b="1" dirty="0">
                <a:solidFill>
                  <a:srgbClr val="F79646"/>
                </a:solidFill>
              </a:rPr>
              <a:t>Institute</a:t>
            </a:r>
            <a:r>
              <a:rPr lang="en-GB" sz="900" dirty="0" smtClean="0"/>
              <a:t>: Sabin </a:t>
            </a:r>
            <a:r>
              <a:rPr lang="en-GB" sz="900" dirty="0" err="1" smtClean="0"/>
              <a:t>Llona-Minguez</a:t>
            </a:r>
            <a:r>
              <a:rPr lang="en-GB" sz="900" dirty="0"/>
              <a:t> </a:t>
            </a:r>
            <a:r>
              <a:rPr lang="en-GB" sz="900" b="1" dirty="0" smtClean="0">
                <a:solidFill>
                  <a:srgbClr val="F79646"/>
                </a:solidFill>
              </a:rPr>
              <a:t>University </a:t>
            </a:r>
            <a:r>
              <a:rPr lang="en-GB" sz="900" b="1" dirty="0">
                <a:solidFill>
                  <a:srgbClr val="F79646"/>
                </a:solidFill>
              </a:rPr>
              <a:t>of </a:t>
            </a:r>
            <a:r>
              <a:rPr lang="en-GB" sz="900" b="1" dirty="0" smtClean="0">
                <a:solidFill>
                  <a:srgbClr val="F79646"/>
                </a:solidFill>
              </a:rPr>
              <a:t>British Columbia</a:t>
            </a:r>
            <a:r>
              <a:rPr lang="en-GB" sz="900" dirty="0" smtClean="0"/>
              <a:t>: Corey </a:t>
            </a:r>
            <a:r>
              <a:rPr lang="en-GB" sz="900" dirty="0" err="1" smtClean="0"/>
              <a:t>Nislow</a:t>
            </a:r>
            <a:r>
              <a:rPr lang="en-GB" sz="900" dirty="0" smtClean="0"/>
              <a:t>, </a:t>
            </a:r>
            <a:r>
              <a:rPr lang="en-GB" sz="900" dirty="0" err="1" smtClean="0"/>
              <a:t>Marinella</a:t>
            </a:r>
            <a:r>
              <a:rPr lang="en-GB" sz="900" dirty="0" smtClean="0"/>
              <a:t> </a:t>
            </a:r>
            <a:r>
              <a:rPr lang="en-GB" sz="900" dirty="0" err="1" smtClean="0"/>
              <a:t>Gebbia</a:t>
            </a:r>
            <a:r>
              <a:rPr lang="en-GB" sz="900" dirty="0" smtClean="0"/>
              <a:t>, Anna Lee </a:t>
            </a:r>
            <a:r>
              <a:rPr lang="en-GB" sz="900" b="1" dirty="0" err="1">
                <a:solidFill>
                  <a:srgbClr val="F79646"/>
                </a:solidFill>
              </a:rPr>
              <a:t>Asclepia</a:t>
            </a:r>
            <a:r>
              <a:rPr lang="en-GB" sz="900" dirty="0" smtClean="0"/>
              <a:t>: Frederick </a:t>
            </a:r>
            <a:r>
              <a:rPr lang="en-GB" sz="900" dirty="0" err="1" smtClean="0"/>
              <a:t>DeRoose</a:t>
            </a:r>
            <a:r>
              <a:rPr lang="en-GB" sz="900" dirty="0" smtClean="0"/>
              <a:t> </a:t>
            </a:r>
            <a:r>
              <a:rPr lang="en-GB" sz="900" b="1" dirty="0" err="1" smtClean="0">
                <a:solidFill>
                  <a:srgbClr val="F79646"/>
                </a:solidFill>
              </a:rPr>
              <a:t>ExScientia</a:t>
            </a:r>
            <a:r>
              <a:rPr lang="en-GB" sz="900" dirty="0" smtClean="0">
                <a:solidFill>
                  <a:srgbClr val="FFFFFF"/>
                </a:solidFill>
              </a:rPr>
              <a:t>:</a:t>
            </a:r>
            <a:r>
              <a:rPr lang="en-GB" sz="900" b="1" dirty="0" smtClean="0">
                <a:solidFill>
                  <a:srgbClr val="F79646"/>
                </a:solidFill>
              </a:rPr>
              <a:t> </a:t>
            </a:r>
            <a:r>
              <a:rPr lang="en-GB" sz="900" dirty="0" smtClean="0"/>
              <a:t>Willem van Hoorn </a:t>
            </a:r>
            <a:r>
              <a:rPr lang="en-GB" sz="900" b="1" dirty="0">
                <a:solidFill>
                  <a:srgbClr val="F79646"/>
                </a:solidFill>
              </a:rPr>
              <a:t>UCSD</a:t>
            </a:r>
            <a:r>
              <a:rPr lang="en-GB" sz="900" dirty="0" smtClean="0"/>
              <a:t>: Stephan Meister, Elizabeth </a:t>
            </a:r>
            <a:r>
              <a:rPr lang="en-GB" sz="900" dirty="0" err="1" smtClean="0"/>
              <a:t>Winzeler</a:t>
            </a:r>
            <a:r>
              <a:rPr lang="en-GB" sz="900" dirty="0" smtClean="0"/>
              <a:t>, Sabine </a:t>
            </a:r>
            <a:r>
              <a:rPr lang="en-GB" sz="900" dirty="0" err="1" smtClean="0"/>
              <a:t>Ottilie</a:t>
            </a:r>
            <a:r>
              <a:rPr lang="en-GB" sz="900" dirty="0" smtClean="0"/>
              <a:t> </a:t>
            </a:r>
            <a:r>
              <a:rPr lang="en-GB" sz="900" b="1" dirty="0" smtClean="0">
                <a:solidFill>
                  <a:srgbClr val="F79646"/>
                </a:solidFill>
              </a:rPr>
              <a:t>Imperial College</a:t>
            </a:r>
            <a:r>
              <a:rPr lang="en-GB" sz="900" dirty="0" smtClean="0"/>
              <a:t>: Michael Delves, Andrea </a:t>
            </a:r>
            <a:r>
              <a:rPr lang="en-GB" sz="900" dirty="0" err="1" smtClean="0"/>
              <a:t>Ruecker</a:t>
            </a:r>
            <a:r>
              <a:rPr lang="en-GB" sz="900" dirty="0" smtClean="0"/>
              <a:t> </a:t>
            </a:r>
            <a:r>
              <a:rPr lang="en-GB" sz="900" b="1" dirty="0" smtClean="0">
                <a:solidFill>
                  <a:srgbClr val="F79646"/>
                </a:solidFill>
              </a:rPr>
              <a:t>Erasmus MC</a:t>
            </a:r>
            <a:r>
              <a:rPr lang="en-GB" sz="900" dirty="0" smtClean="0"/>
              <a:t>: Wendy van der </a:t>
            </a:r>
            <a:r>
              <a:rPr lang="en-GB" sz="900" dirty="0" err="1" smtClean="0"/>
              <a:t>Sande</a:t>
            </a:r>
            <a:r>
              <a:rPr lang="en-GB" sz="900" dirty="0" smtClean="0"/>
              <a:t> </a:t>
            </a:r>
            <a:r>
              <a:rPr lang="en-GB" sz="900" b="1" dirty="0" smtClean="0">
                <a:solidFill>
                  <a:srgbClr val="F79646"/>
                </a:solidFill>
              </a:rPr>
              <a:t>St </a:t>
            </a:r>
            <a:r>
              <a:rPr lang="en-GB" sz="900" b="1" dirty="0">
                <a:solidFill>
                  <a:srgbClr val="F79646"/>
                </a:solidFill>
              </a:rPr>
              <a:t>Jude’s Hospital</a:t>
            </a:r>
            <a:r>
              <a:rPr lang="en-GB" sz="900" dirty="0" smtClean="0"/>
              <a:t>: Kip Guy, Julie Clark </a:t>
            </a:r>
            <a:r>
              <a:rPr lang="en-GB" sz="900" b="1" dirty="0" smtClean="0">
                <a:solidFill>
                  <a:srgbClr val="F79646"/>
                </a:solidFill>
              </a:rPr>
              <a:t>Other Online</a:t>
            </a:r>
            <a:r>
              <a:rPr lang="en-GB" sz="900" dirty="0" smtClean="0"/>
              <a:t>: Chris </a:t>
            </a:r>
            <a:r>
              <a:rPr lang="en-GB" sz="900" dirty="0" err="1" smtClean="0"/>
              <a:t>Southan</a:t>
            </a:r>
            <a:r>
              <a:rPr lang="en-GB" sz="900" dirty="0" smtClean="0"/>
              <a:t>, Jonathan </a:t>
            </a:r>
            <a:r>
              <a:rPr lang="en-GB" sz="900" dirty="0" err="1" smtClean="0"/>
              <a:t>Baell</a:t>
            </a:r>
            <a:r>
              <a:rPr lang="en-GB" sz="900" dirty="0" smtClean="0"/>
              <a:t>, Chris Swain, </a:t>
            </a:r>
            <a:r>
              <a:rPr lang="en-GB" sz="900" dirty="0" err="1" smtClean="0"/>
              <a:t>Egon</a:t>
            </a:r>
            <a:r>
              <a:rPr lang="en-GB" sz="900" dirty="0" smtClean="0"/>
              <a:t> </a:t>
            </a:r>
            <a:r>
              <a:rPr lang="en-GB" sz="900" dirty="0" err="1" smtClean="0"/>
              <a:t>Willighagen</a:t>
            </a:r>
            <a:r>
              <a:rPr lang="en-GB" sz="900" dirty="0" smtClean="0"/>
              <a:t>, Vito </a:t>
            </a:r>
            <a:r>
              <a:rPr lang="en-GB" sz="900" dirty="0" err="1" smtClean="0"/>
              <a:t>Spadavecchio</a:t>
            </a:r>
            <a:r>
              <a:rPr lang="en-GB" sz="900" dirty="0" smtClean="0"/>
              <a:t>, Mandrake </a:t>
            </a:r>
            <a:r>
              <a:rPr lang="en-GB" sz="900" dirty="0" err="1" smtClean="0"/>
              <a:t>Fernflower</a:t>
            </a:r>
            <a:r>
              <a:rPr lang="en-GB" sz="900" dirty="0" smtClean="0"/>
              <a:t>, </a:t>
            </a:r>
            <a:r>
              <a:rPr lang="en-GB" sz="900" dirty="0" err="1" smtClean="0"/>
              <a:t>Ho</a:t>
            </a:r>
            <a:r>
              <a:rPr lang="en-GB" sz="900" dirty="0" smtClean="0"/>
              <a:t> Leung, and everyone else </a:t>
            </a:r>
            <a:endParaRPr lang="en-US" sz="900" dirty="0"/>
          </a:p>
        </p:txBody>
      </p:sp>
      <p:pic>
        <p:nvPicPr>
          <p:cNvPr id="73737" name="Picture 8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660232" y="4088261"/>
            <a:ext cx="971912" cy="502088"/>
          </a:xfrm>
          <a:prstGeom prst="rect">
            <a:avLst/>
          </a:prstGeom>
          <a:effectLst>
            <a:glow rad="101600">
              <a:schemeClr val="accent6">
                <a:alpha val="75000"/>
              </a:schemeClr>
            </a:glow>
          </a:effectLst>
        </p:spPr>
      </p:pic>
      <p:pic>
        <p:nvPicPr>
          <p:cNvPr id="73738" name="Picture 9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300192" y="4660556"/>
            <a:ext cx="709817" cy="482465"/>
          </a:xfrm>
          <a:prstGeom prst="rect">
            <a:avLst/>
          </a:prstGeom>
          <a:effectLst>
            <a:glow rad="101600">
              <a:schemeClr val="accent6">
                <a:alpha val="75000"/>
              </a:schemeClr>
            </a:glow>
          </a:effectLst>
        </p:spPr>
      </p:pic>
      <p:pic>
        <p:nvPicPr>
          <p:cNvPr id="7" name="Picture 6" descr="Screen shot 2011-10-03 at 9.28.15 PM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229" y="4648814"/>
            <a:ext cx="2106515" cy="494686"/>
          </a:xfrm>
          <a:prstGeom prst="rect">
            <a:avLst/>
          </a:prstGeom>
          <a:effectLst>
            <a:glow rad="101600">
              <a:schemeClr val="accent6">
                <a:alpha val="75000"/>
              </a:schemeClr>
            </a:glow>
          </a:effectLst>
        </p:spPr>
      </p:pic>
      <p:pic>
        <p:nvPicPr>
          <p:cNvPr id="3" name="Picture 2" descr="Screen Shot 2017-05-24 at 4.07.11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2280" y="4660062"/>
            <a:ext cx="1848515" cy="483438"/>
          </a:xfrm>
          <a:prstGeom prst="rect">
            <a:avLst/>
          </a:prstGeom>
          <a:effectLst>
            <a:glow rad="101600">
              <a:schemeClr val="accent6">
                <a:alpha val="75000"/>
              </a:schemeClr>
            </a:glo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1520" y="259810"/>
            <a:ext cx="1885718" cy="1584176"/>
          </a:xfrm>
          <a:prstGeom prst="rect">
            <a:avLst/>
          </a:prstGeom>
          <a:effectLst>
            <a:glow rad="101600">
              <a:schemeClr val="bg2">
                <a:lumMod val="60000"/>
                <a:lumOff val="40000"/>
                <a:alpha val="75000"/>
              </a:schemeClr>
            </a:glow>
          </a:effec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81925" y="4081008"/>
            <a:ext cx="1426579" cy="516597"/>
          </a:xfrm>
          <a:prstGeom prst="rect">
            <a:avLst/>
          </a:prstGeom>
          <a:effectLst>
            <a:glow rad="101600">
              <a:schemeClr val="accent6">
                <a:alpha val="75000"/>
              </a:schemeClr>
            </a:glow>
          </a:effec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03848" y="4083918"/>
            <a:ext cx="614866" cy="539405"/>
          </a:xfrm>
          <a:prstGeom prst="rect">
            <a:avLst/>
          </a:prstGeom>
          <a:effectLst>
            <a:glow rad="101600">
              <a:schemeClr val="accent6">
                <a:alpha val="75000"/>
              </a:schemeClr>
            </a:glow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06590" y="4083918"/>
            <a:ext cx="1457498" cy="530529"/>
          </a:xfrm>
          <a:prstGeom prst="rect">
            <a:avLst/>
          </a:prstGeom>
          <a:effectLst>
            <a:glow rad="101600">
              <a:schemeClr val="accent6">
                <a:alpha val="75000"/>
              </a:schemeClr>
            </a:glow>
          </a:effectLst>
        </p:spPr>
      </p:pic>
      <p:pic>
        <p:nvPicPr>
          <p:cNvPr id="2" name="Picture 1" descr="Submission Photo 2 smaller.jp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736" y="264319"/>
            <a:ext cx="1500647" cy="1566813"/>
          </a:xfrm>
          <a:prstGeom prst="rect">
            <a:avLst/>
          </a:prstGeom>
          <a:effectLst>
            <a:glow rad="101600">
              <a:schemeClr val="bg2">
                <a:lumMod val="60000"/>
                <a:lumOff val="40000"/>
                <a:alpha val="75000"/>
              </a:schemeClr>
            </a:glow>
          </a:effectLst>
        </p:spPr>
      </p:pic>
      <p:pic>
        <p:nvPicPr>
          <p:cNvPr id="17" name="Picture 16" descr="Screen Shot 2020-01-30 at 11.16.37 PM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0" y="4083918"/>
            <a:ext cx="1440160" cy="504056"/>
          </a:xfrm>
          <a:prstGeom prst="rect">
            <a:avLst/>
          </a:prstGeom>
          <a:effectLst>
            <a:glow rad="101600">
              <a:schemeClr val="accent6">
                <a:alpha val="75000"/>
              </a:schemeClr>
            </a:glow>
          </a:effectLst>
        </p:spPr>
      </p:pic>
      <p:pic>
        <p:nvPicPr>
          <p:cNvPr id="18" name="Picture 17" descr="Screen Shot 2019-01-15 at 1.53.18 PM.pn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4083918"/>
            <a:ext cx="1584176" cy="504056"/>
          </a:xfrm>
          <a:prstGeom prst="rect">
            <a:avLst/>
          </a:prstGeom>
          <a:effectLst>
            <a:glow rad="101600">
              <a:schemeClr val="accent6">
                <a:alpha val="75000"/>
              </a:schemeClr>
            </a:glow>
          </a:effectLst>
        </p:spPr>
      </p:pic>
      <p:pic>
        <p:nvPicPr>
          <p:cNvPr id="4" name="Picture 3" descr="dndi logo.pn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752" y="4659982"/>
            <a:ext cx="1800200" cy="483518"/>
          </a:xfrm>
          <a:prstGeom prst="rect">
            <a:avLst/>
          </a:prstGeom>
          <a:effectLst>
            <a:glow rad="101600">
              <a:schemeClr val="accent6">
                <a:alpha val="75000"/>
              </a:schemeClr>
            </a:glow>
          </a:effectLst>
        </p:spPr>
      </p:pic>
      <p:pic>
        <p:nvPicPr>
          <p:cNvPr id="6" name="Picture 5" descr="CompanyLogos_pfizer logo.jpg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096" y="4083918"/>
            <a:ext cx="1146324" cy="533174"/>
          </a:xfrm>
          <a:prstGeom prst="rect">
            <a:avLst/>
          </a:prstGeom>
          <a:effectLst>
            <a:glow rad="101600">
              <a:schemeClr val="accent6">
                <a:alpha val="75000"/>
              </a:schemeClr>
            </a:glow>
          </a:effectLst>
        </p:spPr>
      </p:pic>
      <p:pic>
        <p:nvPicPr>
          <p:cNvPr id="9" name="Picture 8" descr="Royal-Society-Logo.jpg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0521" y="4659982"/>
            <a:ext cx="793527" cy="485097"/>
          </a:xfrm>
          <a:prstGeom prst="rect">
            <a:avLst/>
          </a:prstGeom>
          <a:effectLst>
            <a:glow rad="101600">
              <a:schemeClr val="accent6">
                <a:alpha val="75000"/>
              </a:schemeClr>
            </a:glow>
          </a:effectLst>
        </p:spPr>
      </p:pic>
      <p:pic>
        <p:nvPicPr>
          <p:cNvPr id="11" name="Picture 10" descr="Screen Shot 2020-02-04 at 9.39.43 AM.png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56" y="4702715"/>
            <a:ext cx="1146820" cy="440785"/>
          </a:xfrm>
          <a:prstGeom prst="rect">
            <a:avLst/>
          </a:prstGeom>
          <a:effectLst>
            <a:glow rad="101600">
              <a:schemeClr val="accent6">
                <a:alpha val="75000"/>
              </a:schemeClr>
            </a:glow>
          </a:effec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020272" y="195486"/>
            <a:ext cx="1656184" cy="1656184"/>
          </a:xfrm>
          <a:prstGeom prst="rect">
            <a:avLst/>
          </a:prstGeom>
          <a:effectLst>
            <a:glow rad="101600">
              <a:schemeClr val="bg2">
                <a:lumMod val="60000"/>
                <a:lumOff val="40000"/>
                <a:alpha val="75000"/>
              </a:schemeClr>
            </a:glow>
          </a:effectLst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779912" y="195486"/>
            <a:ext cx="1635646" cy="1635646"/>
          </a:xfrm>
          <a:prstGeom prst="rect">
            <a:avLst/>
          </a:prstGeom>
          <a:effectLst>
            <a:glow rad="101600">
              <a:schemeClr val="bg2">
                <a:lumMod val="60000"/>
                <a:lumOff val="40000"/>
                <a:alpha val="75000"/>
              </a:schemeClr>
            </a:glow>
          </a:effectLst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508104" y="158273"/>
            <a:ext cx="1413528" cy="1693397"/>
          </a:xfrm>
          <a:prstGeom prst="rect">
            <a:avLst/>
          </a:prstGeom>
          <a:effectLst>
            <a:glow rad="101600">
              <a:schemeClr val="bg2">
                <a:lumMod val="60000"/>
                <a:lumOff val="40000"/>
                <a:alpha val="75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18919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Box 3"/>
          <p:cNvSpPr txBox="1">
            <a:spLocks noChangeArrowheads="1"/>
          </p:cNvSpPr>
          <p:nvPr/>
        </p:nvSpPr>
        <p:spPr bwMode="auto">
          <a:xfrm>
            <a:off x="0" y="238910"/>
            <a:ext cx="9144000" cy="646331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AU" sz="3600" dirty="0" smtClean="0">
                <a:solidFill>
                  <a:prstClr val="black"/>
                </a:solidFill>
                <a:latin typeface="Calibri"/>
              </a:rPr>
              <a:t>Early</a:t>
            </a:r>
            <a:r>
              <a:rPr lang="en-AU" sz="3600" dirty="0" smtClean="0">
                <a:solidFill>
                  <a:prstClr val="black"/>
                </a:solidFill>
                <a:latin typeface="Calibri"/>
              </a:rPr>
              <a:t> </a:t>
            </a:r>
            <a:r>
              <a:rPr lang="en-AU" sz="3600" dirty="0" smtClean="0">
                <a:solidFill>
                  <a:prstClr val="black"/>
                </a:solidFill>
                <a:latin typeface="Calibri"/>
              </a:rPr>
              <a:t>Example </a:t>
            </a:r>
            <a:r>
              <a:rPr lang="en-AU" sz="3600" dirty="0" smtClean="0">
                <a:solidFill>
                  <a:prstClr val="black"/>
                </a:solidFill>
                <a:latin typeface="Calibri"/>
              </a:rPr>
              <a:t>from </a:t>
            </a:r>
            <a:r>
              <a:rPr lang="en-AU" sz="3600" dirty="0" smtClean="0">
                <a:solidFill>
                  <a:prstClr val="black"/>
                </a:solidFill>
                <a:latin typeface="Calibri"/>
              </a:rPr>
              <a:t>OSM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696335" y="-9505"/>
            <a:ext cx="4841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4</a:t>
            </a:r>
            <a:r>
              <a:rPr lang="en-US" sz="1200" dirty="0" smtClean="0"/>
              <a:t>/30</a:t>
            </a:r>
            <a:endParaRPr lang="en-US" sz="12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91" y="987574"/>
            <a:ext cx="3481297" cy="391645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/>
          <a:srcRect l="28993" t="18333" r="27604" b="20666"/>
          <a:stretch/>
        </p:blipFill>
        <p:spPr>
          <a:xfrm>
            <a:off x="4572000" y="987574"/>
            <a:ext cx="4285605" cy="2823356"/>
          </a:xfrm>
          <a:prstGeom prst="rect">
            <a:avLst/>
          </a:prstGeom>
          <a:solidFill>
            <a:schemeClr val="accent6"/>
          </a:solidFill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5230" y="2619419"/>
            <a:ext cx="4529258" cy="2405063"/>
          </a:xfrm>
          <a:prstGeom prst="rect">
            <a:avLst/>
          </a:prstGeom>
          <a:solidFill>
            <a:schemeClr val="accent6"/>
          </a:solidFill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5"/>
          <a:srcRect l="40789" t="19474" r="17837" b="16666"/>
          <a:stretch/>
        </p:blipFill>
        <p:spPr>
          <a:xfrm>
            <a:off x="4860032" y="2067694"/>
            <a:ext cx="3984918" cy="2883080"/>
          </a:xfrm>
          <a:prstGeom prst="rect">
            <a:avLst/>
          </a:prstGeom>
        </p:spPr>
      </p:pic>
      <p:sp>
        <p:nvSpPr>
          <p:cNvPr id="25" name="Rounded Rectangle 24"/>
          <p:cNvSpPr/>
          <p:nvPr/>
        </p:nvSpPr>
        <p:spPr>
          <a:xfrm>
            <a:off x="99120" y="3048417"/>
            <a:ext cx="4648200" cy="1428750"/>
          </a:xfrm>
          <a:prstGeom prst="roundRect">
            <a:avLst/>
          </a:prstGeom>
          <a:solidFill>
            <a:sysClr val="window" lastClr="FFFFFF"/>
          </a:soli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26" name="Picture 25" descr="Sulfonamide Comparison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1520" y="3075806"/>
            <a:ext cx="4212477" cy="1344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4599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718" y="0"/>
            <a:ext cx="9149718" cy="5143500"/>
          </a:xfrm>
          <a:prstGeom prst="rect">
            <a:avLst/>
          </a:prstGeom>
        </p:spPr>
      </p:pic>
      <p:sp>
        <p:nvSpPr>
          <p:cNvPr id="36" name="Text Box 3"/>
          <p:cNvSpPr txBox="1">
            <a:spLocks noChangeArrowheads="1"/>
          </p:cNvSpPr>
          <p:nvPr/>
        </p:nvSpPr>
        <p:spPr bwMode="auto">
          <a:xfrm>
            <a:off x="2554711" y="-92545"/>
            <a:ext cx="4034728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400" dirty="0" smtClean="0">
                <a:solidFill>
                  <a:srgbClr val="C0504D">
                    <a:lumMod val="50000"/>
                  </a:srgbClr>
                </a:solidFill>
                <a:effectLst>
                  <a:glow rad="101600">
                    <a:prstClr val="white">
                      <a:alpha val="75000"/>
                    </a:prstClr>
                  </a:glow>
                </a:effectLst>
                <a:latin typeface="Calibri"/>
              </a:rPr>
              <a:t>“Breaking Good”</a:t>
            </a:r>
            <a:endParaRPr lang="en-US" sz="4400" dirty="0">
              <a:solidFill>
                <a:srgbClr val="C0504D">
                  <a:lumMod val="50000"/>
                </a:srgbClr>
              </a:solidFill>
              <a:effectLst>
                <a:glow rad="101600">
                  <a:prstClr val="white">
                    <a:alpha val="75000"/>
                  </a:prstClr>
                </a:glow>
              </a:effectLst>
              <a:latin typeface="Calibri"/>
            </a:endParaRPr>
          </a:p>
        </p:txBody>
      </p:sp>
      <p:pic>
        <p:nvPicPr>
          <p:cNvPr id="3" name="Picture 2" descr="Screen Shot 2017-05-03 at 12.24.43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" y="673254"/>
            <a:ext cx="4999222" cy="890384"/>
          </a:xfrm>
          <a:prstGeom prst="rect">
            <a:avLst/>
          </a:prstGeom>
        </p:spPr>
      </p:pic>
      <p:pic>
        <p:nvPicPr>
          <p:cNvPr id="6" name="Picture 5" descr="Screen Shot 2017-05-03 at 12.24.24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4" y="1563638"/>
            <a:ext cx="5327299" cy="288032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8074" y="699544"/>
            <a:ext cx="4155926" cy="4155926"/>
          </a:xfrm>
          <a:prstGeom prst="rect">
            <a:avLst/>
          </a:prstGeom>
          <a:effectLst>
            <a:glow rad="101600">
              <a:schemeClr val="accent2">
                <a:lumMod val="75000"/>
                <a:alpha val="75000"/>
              </a:schemeClr>
            </a:glow>
          </a:effectLst>
        </p:spPr>
      </p:pic>
      <p:sp>
        <p:nvSpPr>
          <p:cNvPr id="9" name="TextBox 8"/>
          <p:cNvSpPr txBox="1"/>
          <p:nvPr/>
        </p:nvSpPr>
        <p:spPr>
          <a:xfrm>
            <a:off x="8532440" y="-20536"/>
            <a:ext cx="5340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5</a:t>
            </a:r>
            <a:r>
              <a:rPr lang="en-US" sz="1400" dirty="0" smtClean="0">
                <a:solidFill>
                  <a:schemeClr val="bg1"/>
                </a:solidFill>
              </a:rPr>
              <a:t>/30</a:t>
            </a:r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4" name="Picture 3" descr="Screen Shot 2018-10-08 at 11.27.58 A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3761358"/>
            <a:ext cx="2335760" cy="1382142"/>
          </a:xfrm>
          <a:prstGeom prst="rect">
            <a:avLst/>
          </a:prstGeom>
          <a:effectLst>
            <a:glow rad="101600">
              <a:schemeClr val="accent2">
                <a:alpha val="75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5912929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ox 3"/>
          <p:cNvSpPr txBox="1">
            <a:spLocks noChangeArrowheads="1"/>
          </p:cNvSpPr>
          <p:nvPr/>
        </p:nvSpPr>
        <p:spPr bwMode="auto">
          <a:xfrm>
            <a:off x="0" y="195486"/>
            <a:ext cx="9144000" cy="646331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3600" dirty="0" smtClean="0">
                <a:solidFill>
                  <a:prstClr val="black"/>
                </a:solidFill>
                <a:latin typeface="Calibri"/>
              </a:rPr>
              <a:t>Recent Example from OSM</a:t>
            </a:r>
            <a:endParaRPr lang="en-US" sz="36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654613" y="-20538"/>
            <a:ext cx="4841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prstClr val="white"/>
                </a:solidFill>
              </a:rPr>
              <a:t>6</a:t>
            </a:r>
            <a:r>
              <a:rPr lang="en-US" sz="1200" dirty="0" smtClean="0">
                <a:solidFill>
                  <a:prstClr val="white"/>
                </a:solidFill>
              </a:rPr>
              <a:t>/30</a:t>
            </a:r>
            <a:endParaRPr lang="en-US" sz="1200" dirty="0">
              <a:solidFill>
                <a:prstClr val="white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95536" y="4819590"/>
            <a:ext cx="86220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bg1">
                    <a:lumMod val="50000"/>
                    <a:lumOff val="50000"/>
                  </a:schemeClr>
                </a:solidFill>
                <a:latin typeface="+mj-lt"/>
              </a:rPr>
              <a:t>https://</a:t>
            </a:r>
            <a:r>
              <a:rPr lang="en-US" sz="1400" i="1" dirty="0" err="1">
                <a:solidFill>
                  <a:schemeClr val="bg1">
                    <a:lumMod val="50000"/>
                    <a:lumOff val="50000"/>
                  </a:schemeClr>
                </a:solidFill>
                <a:latin typeface="+mj-lt"/>
              </a:rPr>
              <a:t>github.com</a:t>
            </a:r>
            <a:r>
              <a:rPr lang="en-US" sz="1400" i="1" dirty="0">
                <a:solidFill>
                  <a:schemeClr val="bg1">
                    <a:lumMod val="50000"/>
                    <a:lumOff val="50000"/>
                  </a:schemeClr>
                </a:solidFill>
                <a:latin typeface="+mj-lt"/>
              </a:rPr>
              <a:t>/</a:t>
            </a:r>
            <a:r>
              <a:rPr lang="en-US" sz="1400" i="1" dirty="0" err="1">
                <a:solidFill>
                  <a:schemeClr val="bg1">
                    <a:lumMod val="50000"/>
                    <a:lumOff val="50000"/>
                  </a:schemeClr>
                </a:solidFill>
                <a:latin typeface="+mj-lt"/>
              </a:rPr>
              <a:t>OpenSourceMalaria</a:t>
            </a:r>
            <a:r>
              <a:rPr lang="en-US" sz="1400" i="1" dirty="0">
                <a:solidFill>
                  <a:schemeClr val="bg1">
                    <a:lumMod val="50000"/>
                    <a:lumOff val="50000"/>
                  </a:schemeClr>
                </a:solidFill>
                <a:latin typeface="+mj-lt"/>
              </a:rPr>
              <a:t>/</a:t>
            </a:r>
            <a:r>
              <a:rPr lang="en-US" sz="1400" i="1" dirty="0" smtClean="0">
                <a:solidFill>
                  <a:schemeClr val="bg1">
                    <a:lumMod val="50000"/>
                    <a:lumOff val="50000"/>
                  </a:schemeClr>
                </a:solidFill>
                <a:latin typeface="+mj-lt"/>
              </a:rPr>
              <a:t>Series4_PredictiveModel, </a:t>
            </a:r>
            <a:r>
              <a:rPr lang="en-US" sz="1400" dirty="0" smtClean="0">
                <a:solidFill>
                  <a:schemeClr val="bg1">
                    <a:lumMod val="50000"/>
                    <a:lumOff val="50000"/>
                  </a:schemeClr>
                </a:solidFill>
                <a:latin typeface="+mj-lt"/>
              </a:rPr>
              <a:t>https</a:t>
            </a:r>
            <a:r>
              <a:rPr lang="en-US" sz="1400" dirty="0">
                <a:solidFill>
                  <a:schemeClr val="bg1">
                    <a:lumMod val="50000"/>
                    <a:lumOff val="50000"/>
                  </a:schemeClr>
                </a:solidFill>
                <a:latin typeface="+mj-lt"/>
              </a:rPr>
              <a:t>://</a:t>
            </a:r>
            <a:r>
              <a:rPr lang="en-US" sz="1400" dirty="0" err="1">
                <a:solidFill>
                  <a:schemeClr val="bg1">
                    <a:lumMod val="50000"/>
                    <a:lumOff val="50000"/>
                  </a:schemeClr>
                </a:solidFill>
                <a:latin typeface="+mj-lt"/>
              </a:rPr>
              <a:t>chemrxiv.org</a:t>
            </a:r>
            <a:r>
              <a:rPr lang="en-US" sz="1400" dirty="0">
                <a:solidFill>
                  <a:schemeClr val="bg1">
                    <a:lumMod val="50000"/>
                    <a:lumOff val="50000"/>
                  </a:schemeClr>
                </a:solidFill>
                <a:latin typeface="+mj-lt"/>
              </a:rPr>
              <a:t>/articles/preprint/13194755</a:t>
            </a:r>
            <a:endParaRPr lang="en-US" sz="1400" dirty="0">
              <a:solidFill>
                <a:schemeClr val="bg1">
                  <a:lumMod val="50000"/>
                  <a:lumOff val="50000"/>
                </a:schemeClr>
              </a:solidFill>
              <a:latin typeface="+mj-lt"/>
            </a:endParaRPr>
          </a:p>
        </p:txBody>
      </p:sp>
      <p:pic>
        <p:nvPicPr>
          <p:cNvPr id="3" name="Picture 2" descr="Screen Shot 2020-11-11 at 3.24.3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987574"/>
            <a:ext cx="4919222" cy="3816424"/>
          </a:xfrm>
          <a:prstGeom prst="rect">
            <a:avLst/>
          </a:prstGeom>
        </p:spPr>
      </p:pic>
      <p:pic>
        <p:nvPicPr>
          <p:cNvPr id="4" name="Picture 3" descr="Screen Shot 2020-11-11 at 3.31.55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104" y="987574"/>
            <a:ext cx="3315320" cy="3823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4929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ox 3"/>
          <p:cNvSpPr txBox="1">
            <a:spLocks noChangeArrowheads="1"/>
          </p:cNvSpPr>
          <p:nvPr/>
        </p:nvSpPr>
        <p:spPr bwMode="auto">
          <a:xfrm>
            <a:off x="0" y="218133"/>
            <a:ext cx="9144000" cy="646331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3600" dirty="0" smtClean="0">
                <a:solidFill>
                  <a:prstClr val="black"/>
                </a:solidFill>
                <a:latin typeface="Calibri"/>
              </a:rPr>
              <a:t>We All </a:t>
            </a:r>
            <a:r>
              <a:rPr lang="en-US" sz="3600" dirty="0" smtClean="0">
                <a:solidFill>
                  <a:prstClr val="black"/>
                </a:solidFill>
                <a:latin typeface="Calibri"/>
              </a:rPr>
              <a:t>Understand </a:t>
            </a:r>
            <a:r>
              <a:rPr lang="en-US" sz="3600" dirty="0" smtClean="0">
                <a:solidFill>
                  <a:prstClr val="black"/>
                </a:solidFill>
                <a:latin typeface="Calibri"/>
              </a:rPr>
              <a:t>Open is Better</a:t>
            </a:r>
            <a:endParaRPr lang="en-US" sz="36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563740" y="-20538"/>
            <a:ext cx="4841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prstClr val="white"/>
                </a:solidFill>
              </a:rPr>
              <a:t>7</a:t>
            </a:r>
            <a:r>
              <a:rPr lang="en-US" sz="1200" dirty="0" smtClean="0">
                <a:solidFill>
                  <a:prstClr val="white"/>
                </a:solidFill>
              </a:rPr>
              <a:t>/30</a:t>
            </a:r>
            <a:endParaRPr lang="en-US" sz="1200" dirty="0">
              <a:solidFill>
                <a:prstClr val="white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99592" y="4659982"/>
            <a:ext cx="74986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i="1" dirty="0" err="1">
                <a:solidFill>
                  <a:schemeClr val="bg1">
                    <a:lumMod val="50000"/>
                    <a:lumOff val="50000"/>
                  </a:schemeClr>
                </a:solidFill>
                <a:latin typeface="+mj-lt"/>
              </a:rPr>
              <a:t>Tse</a:t>
            </a:r>
            <a:r>
              <a:rPr lang="en-US" sz="1400" i="1" dirty="0">
                <a:solidFill>
                  <a:schemeClr val="bg1">
                    <a:lumMod val="50000"/>
                    <a:lumOff val="50000"/>
                  </a:schemeClr>
                </a:solidFill>
                <a:latin typeface="+mj-lt"/>
              </a:rPr>
              <a:t> EG, Klug DM and Todd MH. Open science approaches to COVID-</a:t>
            </a:r>
            <a:r>
              <a:rPr lang="en-US" sz="1400" i="1" dirty="0" smtClean="0">
                <a:solidFill>
                  <a:schemeClr val="bg1">
                    <a:lumMod val="50000"/>
                    <a:lumOff val="50000"/>
                  </a:schemeClr>
                </a:solidFill>
                <a:latin typeface="+mj-lt"/>
              </a:rPr>
              <a:t>19, </a:t>
            </a:r>
            <a:r>
              <a:rPr lang="en-US" sz="1400" i="1" dirty="0">
                <a:solidFill>
                  <a:schemeClr val="bg1">
                    <a:lumMod val="50000"/>
                    <a:lumOff val="50000"/>
                  </a:schemeClr>
                </a:solidFill>
                <a:latin typeface="+mj-lt"/>
              </a:rPr>
              <a:t>F1000Research 2020, 9:</a:t>
            </a:r>
            <a:r>
              <a:rPr lang="en-US" sz="1400" i="1" dirty="0" smtClean="0">
                <a:solidFill>
                  <a:schemeClr val="bg1">
                    <a:lumMod val="50000"/>
                    <a:lumOff val="50000"/>
                  </a:schemeClr>
                </a:solidFill>
                <a:latin typeface="+mj-lt"/>
              </a:rPr>
              <a:t>1043</a:t>
            </a:r>
          </a:p>
          <a:p>
            <a:pPr algn="ctr"/>
            <a:r>
              <a:rPr lang="en-US" sz="1400" dirty="0">
                <a:solidFill>
                  <a:schemeClr val="bg1">
                    <a:lumMod val="50000"/>
                    <a:lumOff val="50000"/>
                  </a:schemeClr>
                </a:solidFill>
                <a:latin typeface="+mj-lt"/>
              </a:rPr>
              <a:t>https://</a:t>
            </a:r>
            <a:r>
              <a:rPr lang="en-US" sz="1400" dirty="0" err="1">
                <a:solidFill>
                  <a:schemeClr val="bg1">
                    <a:lumMod val="50000"/>
                    <a:lumOff val="50000"/>
                  </a:schemeClr>
                </a:solidFill>
                <a:latin typeface="+mj-lt"/>
              </a:rPr>
              <a:t>github.com</a:t>
            </a:r>
            <a:r>
              <a:rPr lang="en-US" sz="1400" dirty="0">
                <a:solidFill>
                  <a:schemeClr val="bg1">
                    <a:lumMod val="50000"/>
                    <a:lumOff val="50000"/>
                  </a:schemeClr>
                </a:solidFill>
                <a:latin typeface="+mj-lt"/>
              </a:rPr>
              <a:t>/OpenSourceSarsCoV2/</a:t>
            </a:r>
            <a:r>
              <a:rPr lang="en-US" sz="1400" dirty="0" err="1">
                <a:solidFill>
                  <a:schemeClr val="bg1">
                    <a:lumMod val="50000"/>
                    <a:lumOff val="50000"/>
                  </a:schemeClr>
                </a:solidFill>
                <a:latin typeface="+mj-lt"/>
              </a:rPr>
              <a:t>LivingResourceReview</a:t>
            </a:r>
            <a:endParaRPr lang="en-US" sz="1400" dirty="0">
              <a:solidFill>
                <a:schemeClr val="bg1">
                  <a:lumMod val="50000"/>
                  <a:lumOff val="50000"/>
                </a:schemeClr>
              </a:solidFill>
              <a:latin typeface="+mj-lt"/>
            </a:endParaRPr>
          </a:p>
        </p:txBody>
      </p:sp>
      <p:pic>
        <p:nvPicPr>
          <p:cNvPr id="11" name="Picture 10" descr="Open_COVID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696" y="915568"/>
            <a:ext cx="5715323" cy="3822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8456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8563740" y="-20538"/>
            <a:ext cx="4841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prstClr val="white"/>
                </a:solidFill>
              </a:rPr>
              <a:t>8</a:t>
            </a:r>
            <a:r>
              <a:rPr lang="en-US" sz="1200" dirty="0" smtClean="0">
                <a:solidFill>
                  <a:prstClr val="white"/>
                </a:solidFill>
              </a:rPr>
              <a:t>/30</a:t>
            </a:r>
            <a:endParaRPr lang="en-US" sz="1200" dirty="0">
              <a:solidFill>
                <a:prstClr val="white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555776" y="2355726"/>
            <a:ext cx="3647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rgbClr val="FF6600"/>
                </a:solidFill>
              </a:rPr>
              <a:t>Seems to work, let’s scale this up</a:t>
            </a:r>
            <a:endParaRPr lang="en-US" i="1" dirty="0">
              <a:solidFill>
                <a:srgbClr val="FF6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33901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ox 3"/>
          <p:cNvSpPr txBox="1">
            <a:spLocks noChangeArrowheads="1"/>
          </p:cNvSpPr>
          <p:nvPr/>
        </p:nvSpPr>
        <p:spPr bwMode="auto">
          <a:xfrm>
            <a:off x="0" y="-20538"/>
            <a:ext cx="9144000" cy="646331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3600" dirty="0" smtClean="0">
                <a:solidFill>
                  <a:prstClr val="black"/>
                </a:solidFill>
                <a:latin typeface="Calibri"/>
              </a:rPr>
              <a:t>New Antivirals, In Advance</a:t>
            </a:r>
            <a:endParaRPr lang="en-US" sz="36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538742" y="-20538"/>
            <a:ext cx="4841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kern="0" dirty="0">
                <a:solidFill>
                  <a:srgbClr val="000000"/>
                </a:solidFill>
              </a:rPr>
              <a:t>9</a:t>
            </a:r>
            <a:r>
              <a:rPr lang="en-US" sz="1200" kern="0" dirty="0" smtClean="0">
                <a:solidFill>
                  <a:srgbClr val="000000"/>
                </a:solidFill>
              </a:rPr>
              <a:t>/30</a:t>
            </a:r>
            <a:endParaRPr lang="en-US" sz="1200" kern="0" dirty="0" smtClean="0">
              <a:solidFill>
                <a:srgbClr val="000000"/>
              </a:solidFill>
            </a:endParaRPr>
          </a:p>
        </p:txBody>
      </p:sp>
      <p:pic>
        <p:nvPicPr>
          <p:cNvPr id="3" name="Picture 2" descr="Screen Shot 2020-09-16 at 1.16.3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59582"/>
            <a:ext cx="9144000" cy="3757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7022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80286</TotalTime>
  <Words>1558</Words>
  <Application>Microsoft Macintosh PowerPoint</Application>
  <PresentationFormat>On-screen Show (16:9)</PresentationFormat>
  <Paragraphs>185</Paragraphs>
  <Slides>30</Slides>
  <Notes>14</Notes>
  <HiddenSlides>0</HiddenSlides>
  <MMClips>0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30</vt:i4>
      </vt:variant>
    </vt:vector>
  </HeadingPairs>
  <TitlesOfParts>
    <vt:vector size="33" baseType="lpstr">
      <vt:lpstr>Default Design</vt:lpstr>
      <vt:lpstr>Office Theme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Wordy Wizard International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Matthew Todd</dc:creator>
  <cp:lastModifiedBy>Matthew Todd</cp:lastModifiedBy>
  <cp:revision>856</cp:revision>
  <dcterms:created xsi:type="dcterms:W3CDTF">2013-05-11T13:19:18Z</dcterms:created>
  <dcterms:modified xsi:type="dcterms:W3CDTF">2020-11-12T11:26:24Z</dcterms:modified>
</cp:coreProperties>
</file>